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9144000" cy="6858000" type="screen4x3"/>
  <p:notesSz cx="6886575" cy="100171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9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05F138D0-BE9C-4FC5-A411-C49FB3B31C22}" type="datetimeFigureOut">
              <a:rPr lang="sv-SE" smtClean="0"/>
              <a:t>2024-11-25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91E353-BBC5-4ED0-8670-6D5B997CC5F3}" type="slidenum">
              <a:rPr lang="sv-SE" smtClean="0"/>
              <a:t>‹#›</a:t>
            </a:fld>
            <a:endParaRPr lang="sv-SE"/>
          </a:p>
        </p:txBody>
      </p:sp>
    </p:spTree>
    <p:extLst>
      <p:ext uri="{BB962C8B-B14F-4D97-AF65-F5344CB8AC3E}">
        <p14:creationId xmlns:p14="http://schemas.microsoft.com/office/powerpoint/2010/main" val="305781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5F138D0-BE9C-4FC5-A411-C49FB3B31C22}" type="datetimeFigureOut">
              <a:rPr lang="sv-SE" smtClean="0"/>
              <a:t>2024-11-25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91E353-BBC5-4ED0-8670-6D5B997CC5F3}" type="slidenum">
              <a:rPr lang="sv-SE" smtClean="0"/>
              <a:t>‹#›</a:t>
            </a:fld>
            <a:endParaRPr lang="sv-SE"/>
          </a:p>
        </p:txBody>
      </p:sp>
    </p:spTree>
    <p:extLst>
      <p:ext uri="{BB962C8B-B14F-4D97-AF65-F5344CB8AC3E}">
        <p14:creationId xmlns:p14="http://schemas.microsoft.com/office/powerpoint/2010/main" val="4113576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5F138D0-BE9C-4FC5-A411-C49FB3B31C22}" type="datetimeFigureOut">
              <a:rPr lang="sv-SE" smtClean="0"/>
              <a:t>2024-11-25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91E353-BBC5-4ED0-8670-6D5B997CC5F3}" type="slidenum">
              <a:rPr lang="sv-SE" smtClean="0"/>
              <a:t>‹#›</a:t>
            </a:fld>
            <a:endParaRPr lang="sv-SE"/>
          </a:p>
        </p:txBody>
      </p:sp>
    </p:spTree>
    <p:extLst>
      <p:ext uri="{BB962C8B-B14F-4D97-AF65-F5344CB8AC3E}">
        <p14:creationId xmlns:p14="http://schemas.microsoft.com/office/powerpoint/2010/main" val="402659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5F138D0-BE9C-4FC5-A411-C49FB3B31C22}" type="datetimeFigureOut">
              <a:rPr lang="sv-SE" smtClean="0"/>
              <a:t>2024-11-25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91E353-BBC5-4ED0-8670-6D5B997CC5F3}" type="slidenum">
              <a:rPr lang="sv-SE" smtClean="0"/>
              <a:t>‹#›</a:t>
            </a:fld>
            <a:endParaRPr lang="sv-SE"/>
          </a:p>
        </p:txBody>
      </p:sp>
    </p:spTree>
    <p:extLst>
      <p:ext uri="{BB962C8B-B14F-4D97-AF65-F5344CB8AC3E}">
        <p14:creationId xmlns:p14="http://schemas.microsoft.com/office/powerpoint/2010/main" val="606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05F138D0-BE9C-4FC5-A411-C49FB3B31C22}" type="datetimeFigureOut">
              <a:rPr lang="sv-SE" smtClean="0"/>
              <a:t>2024-11-25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91E353-BBC5-4ED0-8670-6D5B997CC5F3}" type="slidenum">
              <a:rPr lang="sv-SE" smtClean="0"/>
              <a:t>‹#›</a:t>
            </a:fld>
            <a:endParaRPr lang="sv-SE"/>
          </a:p>
        </p:txBody>
      </p:sp>
    </p:spTree>
    <p:extLst>
      <p:ext uri="{BB962C8B-B14F-4D97-AF65-F5344CB8AC3E}">
        <p14:creationId xmlns:p14="http://schemas.microsoft.com/office/powerpoint/2010/main" val="182226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05F138D0-BE9C-4FC5-A411-C49FB3B31C22}" type="datetimeFigureOut">
              <a:rPr lang="sv-SE" smtClean="0"/>
              <a:t>2024-11-25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891E353-BBC5-4ED0-8670-6D5B997CC5F3}" type="slidenum">
              <a:rPr lang="sv-SE" smtClean="0"/>
              <a:t>‹#›</a:t>
            </a:fld>
            <a:endParaRPr lang="sv-SE"/>
          </a:p>
        </p:txBody>
      </p:sp>
    </p:spTree>
    <p:extLst>
      <p:ext uri="{BB962C8B-B14F-4D97-AF65-F5344CB8AC3E}">
        <p14:creationId xmlns:p14="http://schemas.microsoft.com/office/powerpoint/2010/main" val="106380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05F138D0-BE9C-4FC5-A411-C49FB3B31C22}" type="datetimeFigureOut">
              <a:rPr lang="sv-SE" smtClean="0"/>
              <a:t>2024-11-25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891E353-BBC5-4ED0-8670-6D5B997CC5F3}" type="slidenum">
              <a:rPr lang="sv-SE" smtClean="0"/>
              <a:t>‹#›</a:t>
            </a:fld>
            <a:endParaRPr lang="sv-SE"/>
          </a:p>
        </p:txBody>
      </p:sp>
    </p:spTree>
    <p:extLst>
      <p:ext uri="{BB962C8B-B14F-4D97-AF65-F5344CB8AC3E}">
        <p14:creationId xmlns:p14="http://schemas.microsoft.com/office/powerpoint/2010/main" val="13068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05F138D0-BE9C-4FC5-A411-C49FB3B31C22}" type="datetimeFigureOut">
              <a:rPr lang="sv-SE" smtClean="0"/>
              <a:t>2024-11-25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891E353-BBC5-4ED0-8670-6D5B997CC5F3}" type="slidenum">
              <a:rPr lang="sv-SE" smtClean="0"/>
              <a:t>‹#›</a:t>
            </a:fld>
            <a:endParaRPr lang="sv-SE"/>
          </a:p>
        </p:txBody>
      </p:sp>
    </p:spTree>
    <p:extLst>
      <p:ext uri="{BB962C8B-B14F-4D97-AF65-F5344CB8AC3E}">
        <p14:creationId xmlns:p14="http://schemas.microsoft.com/office/powerpoint/2010/main" val="343435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138D0-BE9C-4FC5-A411-C49FB3B31C22}" type="datetimeFigureOut">
              <a:rPr lang="sv-SE" smtClean="0"/>
              <a:t>2024-11-25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891E353-BBC5-4ED0-8670-6D5B997CC5F3}" type="slidenum">
              <a:rPr lang="sv-SE" smtClean="0"/>
              <a:t>‹#›</a:t>
            </a:fld>
            <a:endParaRPr lang="sv-SE"/>
          </a:p>
        </p:txBody>
      </p:sp>
    </p:spTree>
    <p:extLst>
      <p:ext uri="{BB962C8B-B14F-4D97-AF65-F5344CB8AC3E}">
        <p14:creationId xmlns:p14="http://schemas.microsoft.com/office/powerpoint/2010/main" val="264071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05F138D0-BE9C-4FC5-A411-C49FB3B31C22}" type="datetimeFigureOut">
              <a:rPr lang="sv-SE" smtClean="0"/>
              <a:t>2024-11-25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891E353-BBC5-4ED0-8670-6D5B997CC5F3}" type="slidenum">
              <a:rPr lang="sv-SE" smtClean="0"/>
              <a:t>‹#›</a:t>
            </a:fld>
            <a:endParaRPr lang="sv-SE"/>
          </a:p>
        </p:txBody>
      </p:sp>
    </p:spTree>
    <p:extLst>
      <p:ext uri="{BB962C8B-B14F-4D97-AF65-F5344CB8AC3E}">
        <p14:creationId xmlns:p14="http://schemas.microsoft.com/office/powerpoint/2010/main" val="402054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05F138D0-BE9C-4FC5-A411-C49FB3B31C22}" type="datetimeFigureOut">
              <a:rPr lang="sv-SE" smtClean="0"/>
              <a:t>2024-11-25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891E353-BBC5-4ED0-8670-6D5B997CC5F3}" type="slidenum">
              <a:rPr lang="sv-SE" smtClean="0"/>
              <a:t>‹#›</a:t>
            </a:fld>
            <a:endParaRPr lang="sv-SE"/>
          </a:p>
        </p:txBody>
      </p:sp>
    </p:spTree>
    <p:extLst>
      <p:ext uri="{BB962C8B-B14F-4D97-AF65-F5344CB8AC3E}">
        <p14:creationId xmlns:p14="http://schemas.microsoft.com/office/powerpoint/2010/main" val="266735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138D0-BE9C-4FC5-A411-C49FB3B31C22}" type="datetimeFigureOut">
              <a:rPr lang="sv-SE" smtClean="0"/>
              <a:t>2024-11-25</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1E353-BBC5-4ED0-8670-6D5B997CC5F3}" type="slidenum">
              <a:rPr lang="sv-SE" smtClean="0"/>
              <a:t>‹#›</a:t>
            </a:fld>
            <a:endParaRPr lang="sv-SE"/>
          </a:p>
        </p:txBody>
      </p:sp>
    </p:spTree>
    <p:extLst>
      <p:ext uri="{BB962C8B-B14F-4D97-AF65-F5344CB8AC3E}">
        <p14:creationId xmlns:p14="http://schemas.microsoft.com/office/powerpoint/2010/main" val="3129236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90F6A60C-0EDF-F8F2-0DDA-C557EF9282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86" y="56946"/>
            <a:ext cx="1024449" cy="824115"/>
          </a:xfrm>
          <a:prstGeom prst="rect">
            <a:avLst/>
          </a:prstGeom>
          <a:noFill/>
          <a:ln>
            <a:noFill/>
          </a:ln>
        </p:spPr>
      </p:pic>
      <p:sp>
        <p:nvSpPr>
          <p:cNvPr id="16" name="textruta 15">
            <a:extLst>
              <a:ext uri="{FF2B5EF4-FFF2-40B4-BE49-F238E27FC236}">
                <a16:creationId xmlns:a16="http://schemas.microsoft.com/office/drawing/2014/main" id="{B70337B8-02DF-7553-B246-93E3ECF49FB8}"/>
              </a:ext>
            </a:extLst>
          </p:cNvPr>
          <p:cNvSpPr txBox="1"/>
          <p:nvPr/>
        </p:nvSpPr>
        <p:spPr>
          <a:xfrm>
            <a:off x="-64791" y="952467"/>
            <a:ext cx="4656288" cy="1330557"/>
          </a:xfrm>
          <a:prstGeom prst="rect">
            <a:avLst/>
          </a:prstGeom>
          <a:noFill/>
        </p:spPr>
        <p:txBody>
          <a:bodyPr wrap="square">
            <a:spAutoFit/>
          </a:bodyPr>
          <a:lstStyle/>
          <a:p>
            <a:pPr>
              <a:lnSpc>
                <a:spcPct val="107000"/>
              </a:lnSpc>
            </a:pPr>
            <a:r>
              <a:rPr lang="sv-SE" sz="1600" dirty="0">
                <a:latin typeface="Times New Roman" panose="02020603050405020304" pitchFamily="18" charset="0"/>
                <a:ea typeface="Calibri" panose="020F0502020204030204" pitchFamily="34" charset="0"/>
                <a:cs typeface="Times New Roman" panose="02020603050405020304" pitchFamily="18" charset="0"/>
              </a:rPr>
              <a:t>RIKSFÖRBUNDET PENSIONÄRSGEMENSKAP </a:t>
            </a:r>
          </a:p>
          <a:p>
            <a:pPr>
              <a:lnSpc>
                <a:spcPct val="107000"/>
              </a:lnSpc>
            </a:pPr>
            <a:r>
              <a:rPr lang="sv-SE" sz="1200" dirty="0">
                <a:latin typeface="Times New Roman" panose="02020603050405020304" pitchFamily="18" charset="0"/>
                <a:ea typeface="Calibri" panose="020F0502020204030204" pitchFamily="34" charset="0"/>
                <a:cs typeface="Times New Roman" panose="02020603050405020304" pitchFamily="18" charset="0"/>
              </a:rPr>
              <a:t>är en ideell och partipolitiskt obunden pensionärsorganisation som vill värna om hela människan utifrån kristna värderingar. Den är öppen för alla oavsett livsåskådning och ålder. Verksamheten syftar till trevliga aktiviteter, förmedling av samhällsinformation samt opinionsbildning i frågor som berör pensionärer och anhöriga.</a:t>
            </a:r>
          </a:p>
        </p:txBody>
      </p:sp>
      <p:sp>
        <p:nvSpPr>
          <p:cNvPr id="22" name="textruta 21">
            <a:extLst>
              <a:ext uri="{FF2B5EF4-FFF2-40B4-BE49-F238E27FC236}">
                <a16:creationId xmlns:a16="http://schemas.microsoft.com/office/drawing/2014/main" id="{0C04B003-FC28-BE86-B901-5FA3237E07CC}"/>
              </a:ext>
            </a:extLst>
          </p:cNvPr>
          <p:cNvSpPr txBox="1"/>
          <p:nvPr/>
        </p:nvSpPr>
        <p:spPr>
          <a:xfrm>
            <a:off x="-64791" y="3517092"/>
            <a:ext cx="4918723" cy="1003031"/>
          </a:xfrm>
          <a:prstGeom prst="rect">
            <a:avLst/>
          </a:prstGeom>
          <a:noFill/>
        </p:spPr>
        <p:txBody>
          <a:bodyPr wrap="square">
            <a:spAutoFit/>
          </a:bodyPr>
          <a:lstStyle/>
          <a:p>
            <a:pPr>
              <a:lnSpc>
                <a:spcPct val="107000"/>
              </a:lnSpc>
            </a:pPr>
            <a:r>
              <a:rPr lang="sv-SE" sz="1400" b="1" dirty="0">
                <a:latin typeface="Times New Roman" panose="02020603050405020304" pitchFamily="18" charset="0"/>
                <a:ea typeface="Calibri" panose="020F0502020204030204" pitchFamily="34" charset="0"/>
                <a:cs typeface="Times New Roman" panose="02020603050405020304" pitchFamily="18" charset="0"/>
              </a:rPr>
              <a:t>Kontakter				</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sv-SE" sz="1400" dirty="0">
                <a:latin typeface="Times New Roman" panose="02020603050405020304" pitchFamily="18" charset="0"/>
                <a:ea typeface="Calibri" panose="020F0502020204030204" pitchFamily="34" charset="0"/>
                <a:cs typeface="Times New Roman" panose="02020603050405020304" pitchFamily="18" charset="0"/>
              </a:rPr>
              <a:t>Anita Olsson, ordf. 073-6184163, anita.olsson@bergqvist.se</a:t>
            </a:r>
          </a:p>
          <a:p>
            <a:pPr>
              <a:lnSpc>
                <a:spcPct val="107000"/>
              </a:lnSpc>
            </a:pPr>
            <a:r>
              <a:rPr lang="sv-SE" sz="1400" dirty="0">
                <a:latin typeface="Times New Roman" panose="02020603050405020304" pitchFamily="18" charset="0"/>
                <a:ea typeface="Calibri" panose="020F0502020204030204" pitchFamily="34" charset="0"/>
                <a:cs typeface="Times New Roman" panose="02020603050405020304" pitchFamily="18" charset="0"/>
              </a:rPr>
              <a:t>Lars-Johan Söderling 073-1834333, andersson_lars_johan@hotmail.com</a:t>
            </a:r>
          </a:p>
        </p:txBody>
      </p:sp>
      <p:sp>
        <p:nvSpPr>
          <p:cNvPr id="24" name="textruta 23">
            <a:extLst>
              <a:ext uri="{FF2B5EF4-FFF2-40B4-BE49-F238E27FC236}">
                <a16:creationId xmlns:a16="http://schemas.microsoft.com/office/drawing/2014/main" id="{C74B8B54-33A9-4BF9-CE36-60E6F477EE29}"/>
              </a:ext>
            </a:extLst>
          </p:cNvPr>
          <p:cNvSpPr txBox="1"/>
          <p:nvPr/>
        </p:nvSpPr>
        <p:spPr>
          <a:xfrm>
            <a:off x="-64791" y="4792245"/>
            <a:ext cx="4918723" cy="772519"/>
          </a:xfrm>
          <a:prstGeom prst="rect">
            <a:avLst/>
          </a:prstGeom>
          <a:noFill/>
        </p:spPr>
        <p:txBody>
          <a:bodyPr wrap="square">
            <a:spAutoFit/>
          </a:bodyPr>
          <a:lstStyle/>
          <a:p>
            <a:pPr>
              <a:lnSpc>
                <a:spcPct val="107000"/>
              </a:lnSpc>
            </a:pPr>
            <a:r>
              <a:rPr lang="sv-SE" sz="1400" b="1" dirty="0">
                <a:latin typeface="Times New Roman" panose="02020603050405020304" pitchFamily="18" charset="0"/>
                <a:ea typeface="Calibri" panose="020F0502020204030204" pitchFamily="34" charset="0"/>
                <a:cs typeface="Times New Roman" panose="02020603050405020304" pitchFamily="18" charset="0"/>
              </a:rPr>
              <a:t>Du är välkommen att bli medlem! </a:t>
            </a:r>
            <a:r>
              <a:rPr lang="sv-SE" sz="1400" dirty="0">
                <a:latin typeface="Times New Roman" panose="02020603050405020304" pitchFamily="18" charset="0"/>
                <a:ea typeface="Calibri" panose="020F0502020204030204" pitchFamily="34" charset="0"/>
                <a:cs typeface="Times New Roman" panose="02020603050405020304" pitchFamily="18" charset="0"/>
              </a:rPr>
              <a:t>Årsavgift 250 kr/person </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sv-SE" sz="1400" dirty="0">
                <a:latin typeface="Times New Roman" panose="02020603050405020304" pitchFamily="18" charset="0"/>
                <a:ea typeface="Calibri" panose="020F0502020204030204" pitchFamily="34" charset="0"/>
                <a:cs typeface="Times New Roman" panose="02020603050405020304" pitchFamily="18" charset="0"/>
              </a:rPr>
              <a:t>och Seniorposten ingår. Bankgiro: 227-7861, Swishnummer: 123 308 560 2</a:t>
            </a:r>
            <a:endParaRPr lang="sv-SE"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5" name="Bildobjekt 24" descr="En bild som visar text, clipart&#10;&#10;Automatiskt genererad beskrivning">
            <a:extLst>
              <a:ext uri="{FF2B5EF4-FFF2-40B4-BE49-F238E27FC236}">
                <a16:creationId xmlns:a16="http://schemas.microsoft.com/office/drawing/2014/main" id="{19B55EB2-0A15-452C-84E1-0CDF1046E7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972" y="5667640"/>
            <a:ext cx="782047" cy="520461"/>
          </a:xfrm>
          <a:prstGeom prst="rect">
            <a:avLst/>
          </a:prstGeom>
          <a:noFill/>
          <a:ln>
            <a:noFill/>
          </a:ln>
        </p:spPr>
      </p:pic>
      <p:pic>
        <p:nvPicPr>
          <p:cNvPr id="29" name="Bildobjekt 28">
            <a:extLst>
              <a:ext uri="{FF2B5EF4-FFF2-40B4-BE49-F238E27FC236}">
                <a16:creationId xmlns:a16="http://schemas.microsoft.com/office/drawing/2014/main" id="{799DE3DA-B7F3-E178-48E4-EDE0B3160FAF}"/>
              </a:ext>
            </a:extLst>
          </p:cNvPr>
          <p:cNvPicPr>
            <a:picLocks noChangeAspect="1"/>
          </p:cNvPicPr>
          <p:nvPr/>
        </p:nvPicPr>
        <p:blipFill>
          <a:blip r:embed="rId4"/>
          <a:stretch>
            <a:fillRect/>
          </a:stretch>
        </p:blipFill>
        <p:spPr>
          <a:xfrm>
            <a:off x="3232075" y="5575503"/>
            <a:ext cx="963101" cy="993010"/>
          </a:xfrm>
          <a:prstGeom prst="rect">
            <a:avLst/>
          </a:prstGeom>
        </p:spPr>
      </p:pic>
      <p:sp>
        <p:nvSpPr>
          <p:cNvPr id="31" name="textruta 30">
            <a:extLst>
              <a:ext uri="{FF2B5EF4-FFF2-40B4-BE49-F238E27FC236}">
                <a16:creationId xmlns:a16="http://schemas.microsoft.com/office/drawing/2014/main" id="{16E1DBAD-11D7-F4F5-7C5B-891143A1A3EF}"/>
              </a:ext>
            </a:extLst>
          </p:cNvPr>
          <p:cNvSpPr txBox="1"/>
          <p:nvPr/>
        </p:nvSpPr>
        <p:spPr>
          <a:xfrm>
            <a:off x="-64791" y="2542273"/>
            <a:ext cx="4754881" cy="772519"/>
          </a:xfrm>
          <a:prstGeom prst="rect">
            <a:avLst/>
          </a:prstGeom>
          <a:noFill/>
        </p:spPr>
        <p:txBody>
          <a:bodyPr wrap="square">
            <a:spAutoFit/>
          </a:bodyPr>
          <a:lstStyle/>
          <a:p>
            <a:pPr>
              <a:lnSpc>
                <a:spcPct val="107000"/>
              </a:lnSpc>
            </a:pPr>
            <a:r>
              <a:rPr lang="sv-SE" sz="1400" b="1" dirty="0">
                <a:latin typeface="Times New Roman" panose="02020603050405020304" pitchFamily="18" charset="0"/>
                <a:ea typeface="Calibri" panose="020F0502020204030204" pitchFamily="34" charset="0"/>
                <a:cs typeface="Times New Roman" panose="02020603050405020304" pitchFamily="18" charset="0"/>
              </a:rPr>
              <a:t>RPG</a:t>
            </a:r>
            <a:r>
              <a:rPr lang="sv-SE" sz="1400" dirty="0">
                <a:latin typeface="Times New Roman" panose="02020603050405020304" pitchFamily="18" charset="0"/>
                <a:ea typeface="Calibri" panose="020F0502020204030204" pitchFamily="34" charset="0"/>
                <a:cs typeface="Times New Roman" panose="02020603050405020304" pitchFamily="18" charset="0"/>
              </a:rPr>
              <a:t> i Växjö vill inbjuda dig till våra olika samlingar under våren 2025. Alla våra samlingar avslutas med gemenskap runt kaffeborden. </a:t>
            </a:r>
            <a:endParaRPr lang="sv-SE"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ruta 34">
            <a:extLst>
              <a:ext uri="{FF2B5EF4-FFF2-40B4-BE49-F238E27FC236}">
                <a16:creationId xmlns:a16="http://schemas.microsoft.com/office/drawing/2014/main" id="{56515CCC-F80D-421E-1712-5BCAA641C316}"/>
              </a:ext>
            </a:extLst>
          </p:cNvPr>
          <p:cNvSpPr txBox="1"/>
          <p:nvPr/>
        </p:nvSpPr>
        <p:spPr>
          <a:xfrm>
            <a:off x="183087" y="6290977"/>
            <a:ext cx="4359402" cy="307777"/>
          </a:xfrm>
          <a:prstGeom prst="rect">
            <a:avLst/>
          </a:prstGeom>
          <a:noFill/>
        </p:spPr>
        <p:txBody>
          <a:bodyPr wrap="square">
            <a:spAutoFit/>
          </a:bodyPr>
          <a:lstStyle/>
          <a:p>
            <a:r>
              <a:rPr lang="sv-SE" sz="1400" b="1" dirty="0">
                <a:latin typeface="Times New Roman" panose="02020603050405020304" pitchFamily="18" charset="0"/>
                <a:ea typeface="Calibri" panose="020F0502020204030204" pitchFamily="34" charset="0"/>
                <a:cs typeface="Times New Roman" panose="02020603050405020304" pitchFamily="18" charset="0"/>
              </a:rPr>
              <a:t>Studieförbundet</a:t>
            </a:r>
            <a:r>
              <a:rPr lang="sv-SE" sz="1400" b="1" dirty="0">
                <a:latin typeface="Calibri" panose="020F0502020204030204" pitchFamily="34" charset="0"/>
                <a:ea typeface="Calibri" panose="020F0502020204030204" pitchFamily="34" charset="0"/>
                <a:cs typeface="Times New Roman" panose="02020603050405020304" pitchFamily="18" charset="0"/>
              </a:rPr>
              <a:t> Bilda </a:t>
            </a:r>
            <a:endParaRPr lang="sv-SE" sz="1400" dirty="0"/>
          </a:p>
        </p:txBody>
      </p:sp>
      <p:sp>
        <p:nvSpPr>
          <p:cNvPr id="3" name="textruta 2">
            <a:extLst>
              <a:ext uri="{FF2B5EF4-FFF2-40B4-BE49-F238E27FC236}">
                <a16:creationId xmlns:a16="http://schemas.microsoft.com/office/drawing/2014/main" id="{880BBCA1-E241-6117-AF42-7EE9A917A152}"/>
              </a:ext>
            </a:extLst>
          </p:cNvPr>
          <p:cNvSpPr txBox="1"/>
          <p:nvPr/>
        </p:nvSpPr>
        <p:spPr>
          <a:xfrm>
            <a:off x="4853932" y="559649"/>
            <a:ext cx="4193774" cy="1660134"/>
          </a:xfrm>
          <a:prstGeom prst="rect">
            <a:avLst/>
          </a:prstGeom>
          <a:noFill/>
        </p:spPr>
        <p:txBody>
          <a:bodyPr wrap="square">
            <a:spAutoFit/>
          </a:bodyPr>
          <a:lstStyle/>
          <a:p>
            <a:pPr algn="ctr">
              <a:lnSpc>
                <a:spcPct val="107000"/>
              </a:lnSpc>
              <a:spcAft>
                <a:spcPts val="80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VÄLKOMNA TILL RPG                                                                           </a:t>
            </a:r>
          </a:p>
          <a:p>
            <a:pPr algn="ctr">
              <a:lnSpc>
                <a:spcPct val="107000"/>
              </a:lnSpc>
              <a:spcAft>
                <a:spcPts val="800"/>
              </a:spcAft>
            </a:pPr>
            <a:r>
              <a:rPr lang="sv-SE" sz="2800" b="1" dirty="0">
                <a:latin typeface="Times New Roman" panose="02020603050405020304" pitchFamily="18" charset="0"/>
                <a:ea typeface="Calibri" panose="020F0502020204030204" pitchFamily="34" charset="0"/>
                <a:cs typeface="Times New Roman" panose="02020603050405020304" pitchFamily="18" charset="0"/>
              </a:rPr>
              <a:t>VÅREN 2025</a:t>
            </a:r>
          </a:p>
          <a:p>
            <a:pPr algn="ctr">
              <a:lnSpc>
                <a:spcPct val="107000"/>
              </a:lnSpc>
              <a:spcAft>
                <a:spcPts val="800"/>
              </a:spcAft>
            </a:pPr>
            <a:endParaRPr lang="sv-SE"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ruta 3">
            <a:extLst>
              <a:ext uri="{FF2B5EF4-FFF2-40B4-BE49-F238E27FC236}">
                <a16:creationId xmlns:a16="http://schemas.microsoft.com/office/drawing/2014/main" id="{E0F22FA9-1A7E-2BD5-5D83-A681E51B0A1A}"/>
              </a:ext>
            </a:extLst>
          </p:cNvPr>
          <p:cNvSpPr txBox="1"/>
          <p:nvPr/>
        </p:nvSpPr>
        <p:spPr>
          <a:xfrm>
            <a:off x="55916" y="6493277"/>
            <a:ext cx="4359402" cy="307777"/>
          </a:xfrm>
          <a:prstGeom prst="rect">
            <a:avLst/>
          </a:prstGeom>
          <a:noFill/>
        </p:spPr>
        <p:txBody>
          <a:bodyPr wrap="square">
            <a:spAutoFit/>
          </a:bodyPr>
          <a:lstStyle/>
          <a:p>
            <a:r>
              <a:rPr lang="sv-SE" sz="1400" b="1" dirty="0">
                <a:latin typeface="Calibri" panose="020F0502020204030204" pitchFamily="34" charset="0"/>
                <a:cs typeface="Times New Roman" panose="02020603050405020304" pitchFamily="18" charset="0"/>
              </a:rPr>
              <a:t>   </a:t>
            </a:r>
            <a:r>
              <a:rPr lang="sv-SE" sz="1400" b="1" dirty="0">
                <a:latin typeface="Times New Roman" panose="02020603050405020304" pitchFamily="18" charset="0"/>
                <a:cs typeface="Times New Roman" panose="02020603050405020304" pitchFamily="18" charset="0"/>
              </a:rPr>
              <a:t>för kyrka och samhälle</a:t>
            </a:r>
            <a:endParaRPr lang="sv-SE" sz="1400" dirty="0">
              <a:latin typeface="Times New Roman" panose="02020603050405020304" pitchFamily="18" charset="0"/>
              <a:cs typeface="Times New Roman" panose="02020603050405020304" pitchFamily="18" charset="0"/>
            </a:endParaRPr>
          </a:p>
        </p:txBody>
      </p:sp>
      <p:pic>
        <p:nvPicPr>
          <p:cNvPr id="2" name="Bildobjekt 1" descr="En bild som visar blommor, träd, blomma, vår&#10;&#10;Automatiskt genererad beskrivning">
            <a:extLst>
              <a:ext uri="{FF2B5EF4-FFF2-40B4-BE49-F238E27FC236}">
                <a16:creationId xmlns:a16="http://schemas.microsoft.com/office/drawing/2014/main" id="{B1E0F4F4-BC98-F7E5-8AFF-C061843B36E1}"/>
              </a:ext>
            </a:extLst>
          </p:cNvPr>
          <p:cNvPicPr>
            <a:picLocks noChangeAspect="1"/>
          </p:cNvPicPr>
          <p:nvPr/>
        </p:nvPicPr>
        <p:blipFill>
          <a:blip r:embed="rId5"/>
          <a:stretch>
            <a:fillRect/>
          </a:stretch>
        </p:blipFill>
        <p:spPr>
          <a:xfrm>
            <a:off x="5166356" y="2355844"/>
            <a:ext cx="3977644" cy="2436401"/>
          </a:xfrm>
          <a:prstGeom prst="rect">
            <a:avLst/>
          </a:prstGeom>
        </p:spPr>
      </p:pic>
      <p:sp>
        <p:nvSpPr>
          <p:cNvPr id="6" name="textruta 5">
            <a:extLst>
              <a:ext uri="{FF2B5EF4-FFF2-40B4-BE49-F238E27FC236}">
                <a16:creationId xmlns:a16="http://schemas.microsoft.com/office/drawing/2014/main" id="{7C236E34-66CC-E809-6F97-0B1A96085198}"/>
              </a:ext>
            </a:extLst>
          </p:cNvPr>
          <p:cNvSpPr txBox="1"/>
          <p:nvPr/>
        </p:nvSpPr>
        <p:spPr>
          <a:xfrm>
            <a:off x="5307291" y="5105657"/>
            <a:ext cx="3484737" cy="523220"/>
          </a:xfrm>
          <a:prstGeom prst="rect">
            <a:avLst/>
          </a:prstGeom>
          <a:noFill/>
        </p:spPr>
        <p:txBody>
          <a:bodyPr wrap="square" rtlCol="0">
            <a:spAutoFit/>
          </a:bodyPr>
          <a:lstStyle/>
          <a:p>
            <a:r>
              <a:rPr lang="sv-SE" sz="1400" dirty="0"/>
              <a:t>”Ja visst gör det ont när knoppar brister” ur samlingen För trädets skull av Karin Boye</a:t>
            </a:r>
          </a:p>
        </p:txBody>
      </p:sp>
    </p:spTree>
    <p:extLst>
      <p:ext uri="{BB962C8B-B14F-4D97-AF65-F5344CB8AC3E}">
        <p14:creationId xmlns:p14="http://schemas.microsoft.com/office/powerpoint/2010/main" val="102849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33F91A36-7DC7-2625-BE61-044A411640AF}"/>
              </a:ext>
            </a:extLst>
          </p:cNvPr>
          <p:cNvSpPr txBox="1"/>
          <p:nvPr/>
        </p:nvSpPr>
        <p:spPr>
          <a:xfrm>
            <a:off x="1664670" y="394750"/>
            <a:ext cx="3196423" cy="1476686"/>
          </a:xfrm>
          <a:prstGeom prst="rect">
            <a:avLst/>
          </a:prstGeom>
          <a:noFill/>
        </p:spPr>
        <p:txBody>
          <a:bodyPr wrap="square">
            <a:spAutoFit/>
          </a:bodyPr>
          <a:lstStyle/>
          <a:p>
            <a:pPr>
              <a:lnSpc>
                <a:spcPct val="107000"/>
              </a:lnSpc>
            </a:pPr>
            <a:r>
              <a:rPr lang="sv-SE" sz="1400" dirty="0">
                <a:latin typeface="Times New Roman" panose="02020603050405020304" pitchFamily="18" charset="0"/>
                <a:ea typeface="Calibri" panose="020F0502020204030204" pitchFamily="34" charset="0"/>
                <a:cs typeface="Times New Roman" panose="02020603050405020304" pitchFamily="18" charset="0"/>
              </a:rPr>
              <a:t>Onsdagen den 15 januari kl. 14.00 i Ulriksbergskyrkan</a:t>
            </a:r>
          </a:p>
          <a:p>
            <a:r>
              <a:rPr lang="sv-SE" sz="1400" b="1" dirty="0">
                <a:latin typeface="Times New Roman" panose="02020603050405020304" pitchFamily="18" charset="0"/>
                <a:ea typeface="Calibri" panose="020F0502020204030204" pitchFamily="34" charset="0"/>
                <a:cs typeface="Times New Roman" panose="02020603050405020304" pitchFamily="18" charset="0"/>
              </a:rPr>
              <a:t>”Sånger genom livet”</a:t>
            </a:r>
          </a:p>
          <a:p>
            <a:r>
              <a:rPr lang="sv-SE" sz="1400" dirty="0">
                <a:latin typeface="Times New Roman" panose="02020603050405020304" pitchFamily="18" charset="0"/>
                <a:cs typeface="Times New Roman" panose="02020603050405020304" pitchFamily="18" charset="0"/>
              </a:rPr>
              <a:t>Kerstin Johansson, </a:t>
            </a:r>
            <a:r>
              <a:rPr lang="sv-SE" sz="1400" dirty="0" err="1">
                <a:latin typeface="Times New Roman" panose="02020603050405020304" pitchFamily="18" charset="0"/>
                <a:cs typeface="Times New Roman" panose="02020603050405020304" pitchFamily="18" charset="0"/>
              </a:rPr>
              <a:t>Kvillsfors</a:t>
            </a:r>
            <a:r>
              <a:rPr lang="sv-SE" sz="1400" dirty="0">
                <a:latin typeface="Times New Roman" panose="02020603050405020304" pitchFamily="18" charset="0"/>
                <a:cs typeface="Times New Roman" panose="02020603050405020304" pitchFamily="18" charset="0"/>
              </a:rPr>
              <a:t>.</a:t>
            </a:r>
          </a:p>
          <a:p>
            <a:r>
              <a:rPr lang="sv-SE" sz="1400" dirty="0">
                <a:latin typeface="Times New Roman" panose="02020603050405020304" pitchFamily="18" charset="0"/>
                <a:cs typeface="Times New Roman" panose="02020603050405020304" pitchFamily="18" charset="0"/>
              </a:rPr>
              <a:t>spelar, sjunger och berättar om sitt liv.</a:t>
            </a:r>
          </a:p>
          <a:p>
            <a:endParaRPr lang="sv-SE" dirty="0"/>
          </a:p>
        </p:txBody>
      </p:sp>
      <p:sp>
        <p:nvSpPr>
          <p:cNvPr id="7" name="textruta 6">
            <a:extLst>
              <a:ext uri="{FF2B5EF4-FFF2-40B4-BE49-F238E27FC236}">
                <a16:creationId xmlns:a16="http://schemas.microsoft.com/office/drawing/2014/main" id="{A7C2D9E5-5965-30CD-0D4D-3A617C72B1A5}"/>
              </a:ext>
            </a:extLst>
          </p:cNvPr>
          <p:cNvSpPr txBox="1"/>
          <p:nvPr/>
        </p:nvSpPr>
        <p:spPr>
          <a:xfrm>
            <a:off x="106546" y="2016093"/>
            <a:ext cx="2246073" cy="2151486"/>
          </a:xfrm>
          <a:prstGeom prst="rect">
            <a:avLst/>
          </a:prstGeom>
          <a:noFill/>
        </p:spPr>
        <p:txBody>
          <a:bodyPr wrap="square">
            <a:spAutoFit/>
          </a:bodyPr>
          <a:lstStyle/>
          <a:p>
            <a:pPr>
              <a:lnSpc>
                <a:spcPct val="107000"/>
              </a:lnSpc>
            </a:pPr>
            <a:r>
              <a:rPr lang="sv-SE" sz="1400" dirty="0">
                <a:latin typeface="Times New Roman" panose="02020603050405020304" pitchFamily="18" charset="0"/>
                <a:ea typeface="Calibri" panose="020F0502020204030204" pitchFamily="34" charset="0"/>
                <a:cs typeface="Times New Roman" panose="02020603050405020304" pitchFamily="18" charset="0"/>
              </a:rPr>
              <a:t>Onsdag 5 februari kl. 14.00 i Equmeniakyrkan</a:t>
            </a:r>
          </a:p>
          <a:p>
            <a:pPr>
              <a:lnSpc>
                <a:spcPct val="107000"/>
              </a:lnSpc>
            </a:pPr>
            <a:r>
              <a:rPr lang="sv-SE" sz="1400" b="1" dirty="0">
                <a:latin typeface="Times New Roman" panose="02020603050405020304" pitchFamily="18" charset="0"/>
                <a:ea typeface="Calibri" panose="020F0502020204030204" pitchFamily="34" charset="0"/>
                <a:cs typeface="Times New Roman" panose="02020603050405020304" pitchFamily="18" charset="0"/>
              </a:rPr>
              <a:t>”Ett hopp som bär”</a:t>
            </a:r>
          </a:p>
          <a:p>
            <a:pPr>
              <a:lnSpc>
                <a:spcPct val="107000"/>
              </a:lnSpc>
            </a:pPr>
            <a:r>
              <a:rPr lang="sv-SE" sz="1400" b="1" dirty="0">
                <a:latin typeface="Times New Roman" panose="02020603050405020304" pitchFamily="18" charset="0"/>
                <a:ea typeface="Calibri" panose="020F0502020204030204" pitchFamily="34" charset="0"/>
                <a:cs typeface="Times New Roman" panose="02020603050405020304" pitchFamily="18" charset="0"/>
              </a:rPr>
              <a:t>Karin och Niclas Eriksson, Ljungby, förmedlar sång och musik om tro, hopp, glädje, tröst och uppmuntran.</a:t>
            </a:r>
          </a:p>
          <a:p>
            <a:pPr>
              <a:lnSpc>
                <a:spcPct val="107000"/>
              </a:lnSpc>
            </a:pPr>
            <a:endParaRPr lang="sv-SE"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ruta 8">
            <a:extLst>
              <a:ext uri="{FF2B5EF4-FFF2-40B4-BE49-F238E27FC236}">
                <a16:creationId xmlns:a16="http://schemas.microsoft.com/office/drawing/2014/main" id="{55CDF3CF-9565-E791-EC07-51FFB29AAEBC}"/>
              </a:ext>
            </a:extLst>
          </p:cNvPr>
          <p:cNvSpPr txBox="1"/>
          <p:nvPr/>
        </p:nvSpPr>
        <p:spPr>
          <a:xfrm>
            <a:off x="59094" y="4212548"/>
            <a:ext cx="4801999" cy="806888"/>
          </a:xfrm>
          <a:prstGeom prst="rect">
            <a:avLst/>
          </a:prstGeom>
          <a:noFill/>
        </p:spPr>
        <p:txBody>
          <a:bodyPr wrap="square">
            <a:spAutoFit/>
          </a:bodyPr>
          <a:lstStyle/>
          <a:p>
            <a:pPr>
              <a:lnSpc>
                <a:spcPct val="107000"/>
              </a:lnSpc>
            </a:pPr>
            <a:r>
              <a:rPr lang="sv-SE" sz="1400" dirty="0">
                <a:latin typeface="Times New Roman" panose="02020603050405020304" pitchFamily="18" charset="0"/>
                <a:ea typeface="Calibri" panose="020F0502020204030204" pitchFamily="34" charset="0"/>
                <a:cs typeface="Times New Roman" panose="02020603050405020304" pitchFamily="18" charset="0"/>
              </a:rPr>
              <a:t>Onsdag 26 februari kl. 14.00 i Ulriksbergskyrkan	</a:t>
            </a:r>
          </a:p>
          <a:p>
            <a:pPr>
              <a:lnSpc>
                <a:spcPct val="107000"/>
              </a:lnSpc>
              <a:spcAft>
                <a:spcPts val="300"/>
              </a:spcAft>
            </a:pPr>
            <a:r>
              <a:rPr lang="sv-SE" sz="1400" b="1" dirty="0">
                <a:latin typeface="Times New Roman" panose="02020603050405020304" pitchFamily="18" charset="0"/>
                <a:ea typeface="Calibri" panose="020F0502020204030204" pitchFamily="34" charset="0"/>
                <a:cs typeface="Times New Roman" panose="02020603050405020304" pitchFamily="18" charset="0"/>
              </a:rPr>
              <a:t>Årsmöte m.m</a:t>
            </a:r>
            <a:r>
              <a:rPr lang="sv-SE" sz="14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sv-SE" sz="1400" b="1" dirty="0">
                <a:latin typeface="Times New Roman" panose="02020603050405020304" pitchFamily="18" charset="0"/>
                <a:ea typeface="Calibri" panose="020F0502020204030204" pitchFamily="34" charset="0"/>
                <a:cs typeface="Times New Roman" panose="02020603050405020304" pitchFamily="18" charset="0"/>
              </a:rPr>
              <a:t>Vi bjuder på fika!</a:t>
            </a:r>
            <a:endParaRPr lang="sv-SE"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300"/>
              </a:spcAft>
            </a:pPr>
            <a:r>
              <a:rPr lang="sv-SE" sz="1400" dirty="0">
                <a:latin typeface="Times New Roman" panose="02020603050405020304" pitchFamily="18" charset="0"/>
                <a:ea typeface="Calibri" panose="020F0502020204030204" pitchFamily="34" charset="0"/>
                <a:cs typeface="Times New Roman" panose="02020603050405020304" pitchFamily="18" charset="0"/>
              </a:rPr>
              <a:t>Var med och forma RPG framöver.</a:t>
            </a:r>
          </a:p>
        </p:txBody>
      </p:sp>
      <p:sp>
        <p:nvSpPr>
          <p:cNvPr id="12" name="textruta 11">
            <a:extLst>
              <a:ext uri="{FF2B5EF4-FFF2-40B4-BE49-F238E27FC236}">
                <a16:creationId xmlns:a16="http://schemas.microsoft.com/office/drawing/2014/main" id="{1A2FE9D1-D128-8BDC-2E41-2E2D4A6B4A6D}"/>
              </a:ext>
            </a:extLst>
          </p:cNvPr>
          <p:cNvSpPr txBox="1"/>
          <p:nvPr/>
        </p:nvSpPr>
        <p:spPr>
          <a:xfrm>
            <a:off x="6883200" y="197937"/>
            <a:ext cx="2117727" cy="1459951"/>
          </a:xfrm>
          <a:prstGeom prst="rect">
            <a:avLst/>
          </a:prstGeom>
          <a:noFill/>
        </p:spPr>
        <p:txBody>
          <a:bodyPr wrap="square">
            <a:spAutoFit/>
          </a:bodyPr>
          <a:lstStyle/>
          <a:p>
            <a:pPr>
              <a:lnSpc>
                <a:spcPct val="107000"/>
              </a:lnSpc>
            </a:pPr>
            <a:r>
              <a:rPr lang="sv-SE" sz="1400" dirty="0">
                <a:latin typeface="Times New Roman" panose="02020603050405020304" pitchFamily="18" charset="0"/>
                <a:ea typeface="Calibri" panose="020F0502020204030204" pitchFamily="34" charset="0"/>
                <a:cs typeface="Times New Roman" panose="02020603050405020304" pitchFamily="18" charset="0"/>
              </a:rPr>
              <a:t>Onsdag 12 mars kl. 14.00  i </a:t>
            </a:r>
            <a:r>
              <a:rPr lang="sv-SE" sz="1400" b="1" dirty="0">
                <a:latin typeface="Times New Roman" panose="02020603050405020304" pitchFamily="18" charset="0"/>
                <a:ea typeface="Calibri" panose="020F0502020204030204" pitchFamily="34" charset="0"/>
                <a:cs typeface="Times New Roman" panose="02020603050405020304" pitchFamily="18" charset="0"/>
              </a:rPr>
              <a:t>Högstorps kyrka</a:t>
            </a:r>
          </a:p>
          <a:p>
            <a:pPr>
              <a:lnSpc>
                <a:spcPct val="107000"/>
              </a:lnSpc>
            </a:pPr>
            <a:r>
              <a:rPr lang="sv-SE" sz="1400" b="1" dirty="0">
                <a:latin typeface="Times New Roman" panose="02020603050405020304" pitchFamily="18" charset="0"/>
                <a:ea typeface="Calibri" panose="020F0502020204030204" pitchFamily="34" charset="0"/>
                <a:cs typeface="Times New Roman" panose="02020603050405020304" pitchFamily="18" charset="0"/>
              </a:rPr>
              <a:t>”Hur en vision blir till verklighet” Föreläsning med sång och musik av</a:t>
            </a:r>
          </a:p>
          <a:p>
            <a:pPr>
              <a:lnSpc>
                <a:spcPct val="107000"/>
              </a:lnSpc>
            </a:pPr>
            <a:r>
              <a:rPr lang="sv-SE" sz="1400" b="1" dirty="0">
                <a:latin typeface="Times New Roman" panose="02020603050405020304" pitchFamily="18" charset="0"/>
                <a:ea typeface="Calibri" panose="020F0502020204030204" pitchFamily="34" charset="0"/>
                <a:cs typeface="Times New Roman" panose="02020603050405020304" pitchFamily="18" charset="0"/>
              </a:rPr>
              <a:t>Mats Frohm</a:t>
            </a:r>
          </a:p>
        </p:txBody>
      </p:sp>
      <p:sp>
        <p:nvSpPr>
          <p:cNvPr id="15" name="textruta 14">
            <a:extLst>
              <a:ext uri="{FF2B5EF4-FFF2-40B4-BE49-F238E27FC236}">
                <a16:creationId xmlns:a16="http://schemas.microsoft.com/office/drawing/2014/main" id="{2232529A-A003-70E3-8D48-1263BA8FF38B}"/>
              </a:ext>
            </a:extLst>
          </p:cNvPr>
          <p:cNvSpPr txBox="1"/>
          <p:nvPr/>
        </p:nvSpPr>
        <p:spPr>
          <a:xfrm>
            <a:off x="4940984" y="2077874"/>
            <a:ext cx="4296182" cy="1459951"/>
          </a:xfrm>
          <a:prstGeom prst="rect">
            <a:avLst/>
          </a:prstGeom>
          <a:noFill/>
        </p:spPr>
        <p:txBody>
          <a:bodyPr wrap="square">
            <a:spAutoFit/>
          </a:bodyPr>
          <a:lstStyle/>
          <a:p>
            <a:pPr>
              <a:lnSpc>
                <a:spcPct val="107000"/>
              </a:lnSpc>
            </a:pPr>
            <a:r>
              <a:rPr lang="sv-SE" sz="1400" dirty="0">
                <a:latin typeface="Times New Roman" panose="02020603050405020304" pitchFamily="18" charset="0"/>
                <a:ea typeface="Calibri" panose="020F0502020204030204" pitchFamily="34" charset="0"/>
                <a:cs typeface="Times New Roman" panose="02020603050405020304" pitchFamily="18" charset="0"/>
              </a:rPr>
              <a:t>Onsdag 2 april kl. 14.00 i </a:t>
            </a:r>
          </a:p>
          <a:p>
            <a:pPr>
              <a:lnSpc>
                <a:spcPct val="107000"/>
              </a:lnSpc>
            </a:pPr>
            <a:r>
              <a:rPr lang="sv-SE" sz="1400" dirty="0">
                <a:latin typeface="Times New Roman" panose="02020603050405020304" pitchFamily="18" charset="0"/>
                <a:ea typeface="Calibri" panose="020F0502020204030204" pitchFamily="34" charset="0"/>
                <a:cs typeface="Times New Roman" panose="02020603050405020304" pitchFamily="18" charset="0"/>
              </a:rPr>
              <a:t>Ulriksbergskyrkan</a:t>
            </a:r>
          </a:p>
          <a:p>
            <a:pPr>
              <a:lnSpc>
                <a:spcPct val="107000"/>
              </a:lnSpc>
            </a:pPr>
            <a:r>
              <a:rPr lang="sv-SE" sz="1400" b="1" dirty="0">
                <a:latin typeface="Times New Roman" panose="02020603050405020304" pitchFamily="18" charset="0"/>
                <a:ea typeface="Calibri" panose="020F0502020204030204" pitchFamily="34" charset="0"/>
                <a:cs typeface="Times New Roman" panose="02020603050405020304" pitchFamily="18" charset="0"/>
              </a:rPr>
              <a:t>”Deras sånger blev </a:t>
            </a:r>
          </a:p>
          <a:p>
            <a:pPr>
              <a:lnSpc>
                <a:spcPct val="107000"/>
              </a:lnSpc>
            </a:pPr>
            <a:r>
              <a:rPr lang="sv-SE" sz="1400" b="1" dirty="0">
                <a:latin typeface="Times New Roman" panose="02020603050405020304" pitchFamily="18" charset="0"/>
                <a:ea typeface="Calibri" panose="020F0502020204030204" pitchFamily="34" charset="0"/>
                <a:cs typeface="Times New Roman" panose="02020603050405020304" pitchFamily="18" charset="0"/>
              </a:rPr>
              <a:t>också våra!”</a:t>
            </a:r>
            <a:endParaRPr lang="sv-SE"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sv-SE" sz="1400" b="1" dirty="0">
                <a:latin typeface="Times New Roman" panose="02020603050405020304" pitchFamily="18" charset="0"/>
                <a:ea typeface="Calibri" panose="020F0502020204030204" pitchFamily="34" charset="0"/>
                <a:cs typeface="Times New Roman" panose="02020603050405020304" pitchFamily="18" charset="0"/>
              </a:rPr>
              <a:t>Åke Nordqvist och </a:t>
            </a:r>
          </a:p>
          <a:p>
            <a:pPr>
              <a:lnSpc>
                <a:spcPct val="107000"/>
              </a:lnSpc>
            </a:pPr>
            <a:r>
              <a:rPr lang="sv-SE" sz="1400" b="1" dirty="0">
                <a:latin typeface="Times New Roman" panose="02020603050405020304" pitchFamily="18" charset="0"/>
                <a:ea typeface="Calibri" panose="020F0502020204030204" pitchFamily="34" charset="0"/>
                <a:cs typeface="Times New Roman" panose="02020603050405020304" pitchFamily="18" charset="0"/>
              </a:rPr>
              <a:t>Hans Carlén</a:t>
            </a:r>
            <a:endParaRPr lang="sv-SE"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ruta 18">
            <a:extLst>
              <a:ext uri="{FF2B5EF4-FFF2-40B4-BE49-F238E27FC236}">
                <a16:creationId xmlns:a16="http://schemas.microsoft.com/office/drawing/2014/main" id="{9862EF31-6F5C-59CC-E94D-AB76D289F9E9}"/>
              </a:ext>
            </a:extLst>
          </p:cNvPr>
          <p:cNvSpPr txBox="1"/>
          <p:nvPr/>
        </p:nvSpPr>
        <p:spPr>
          <a:xfrm>
            <a:off x="4939421" y="3779743"/>
            <a:ext cx="4250362" cy="768415"/>
          </a:xfrm>
          <a:prstGeom prst="rect">
            <a:avLst/>
          </a:prstGeom>
          <a:noFill/>
        </p:spPr>
        <p:txBody>
          <a:bodyPr wrap="square">
            <a:spAutoFit/>
          </a:bodyPr>
          <a:lstStyle/>
          <a:p>
            <a:pPr>
              <a:lnSpc>
                <a:spcPct val="107000"/>
              </a:lnSpc>
            </a:pPr>
            <a:r>
              <a:rPr lang="sv-SE" sz="1400" dirty="0">
                <a:latin typeface="Times New Roman" panose="02020603050405020304" pitchFamily="18" charset="0"/>
                <a:ea typeface="Calibri" panose="020F0502020204030204" pitchFamily="34" charset="0"/>
                <a:cs typeface="Times New Roman" panose="02020603050405020304" pitchFamily="18" charset="0"/>
              </a:rPr>
              <a:t>Onsdag 23 april kl.14.00 i Ulriksbergskyrkan  </a:t>
            </a:r>
          </a:p>
          <a:p>
            <a:pPr>
              <a:lnSpc>
                <a:spcPct val="107000"/>
              </a:lnSpc>
            </a:pPr>
            <a:r>
              <a:rPr lang="sv-SE" sz="1400" b="1" dirty="0">
                <a:latin typeface="Times New Roman" panose="02020603050405020304" pitchFamily="18" charset="0"/>
                <a:ea typeface="Calibri" panose="020F0502020204030204" pitchFamily="34" charset="0"/>
                <a:cs typeface="Times New Roman" panose="02020603050405020304" pitchFamily="18" charset="0"/>
              </a:rPr>
              <a:t>Mannekänguppvisning med kläder från Erikshjälpens Secondhandbutik i Växjö</a:t>
            </a:r>
            <a:endParaRPr lang="sv-SE"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ruta 20">
            <a:extLst>
              <a:ext uri="{FF2B5EF4-FFF2-40B4-BE49-F238E27FC236}">
                <a16:creationId xmlns:a16="http://schemas.microsoft.com/office/drawing/2014/main" id="{296B117F-A19C-05D6-D113-E03488942F94}"/>
              </a:ext>
            </a:extLst>
          </p:cNvPr>
          <p:cNvSpPr txBox="1"/>
          <p:nvPr/>
        </p:nvSpPr>
        <p:spPr>
          <a:xfrm>
            <a:off x="4962331" y="4754801"/>
            <a:ext cx="4250362" cy="601511"/>
          </a:xfrm>
          <a:prstGeom prst="rect">
            <a:avLst/>
          </a:prstGeom>
          <a:noFill/>
        </p:spPr>
        <p:txBody>
          <a:bodyPr wrap="square">
            <a:spAutoFit/>
          </a:bodyPr>
          <a:lstStyle/>
          <a:p>
            <a:pPr>
              <a:lnSpc>
                <a:spcPct val="107000"/>
              </a:lnSpc>
            </a:pPr>
            <a:r>
              <a:rPr lang="sv-SE" sz="16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Maj blir det </a:t>
            </a:r>
            <a:r>
              <a:rPr lang="sv-SE" sz="16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ev</a:t>
            </a:r>
            <a:r>
              <a:rPr lang="sv-SE" sz="16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endagsresa med buss.</a:t>
            </a:r>
          </a:p>
          <a:p>
            <a:pPr>
              <a:lnSpc>
                <a:spcPct val="107000"/>
              </a:lnSpc>
            </a:pPr>
            <a:r>
              <a:rPr lang="sv-SE" sz="1600" dirty="0">
                <a:latin typeface="Times New Roman" panose="02020603050405020304" pitchFamily="18" charset="0"/>
                <a:ea typeface="Calibri" panose="020F0502020204030204" pitchFamily="34" charset="0"/>
                <a:cs typeface="Times New Roman" panose="02020603050405020304" pitchFamily="18" charset="0"/>
              </a:rPr>
              <a:t>Mer information kommer längre fram.</a:t>
            </a:r>
          </a:p>
        </p:txBody>
      </p:sp>
      <p:sp>
        <p:nvSpPr>
          <p:cNvPr id="26" name="textruta 25">
            <a:extLst>
              <a:ext uri="{FF2B5EF4-FFF2-40B4-BE49-F238E27FC236}">
                <a16:creationId xmlns:a16="http://schemas.microsoft.com/office/drawing/2014/main" id="{2500C271-AD12-D687-4C70-C674DDE744A3}"/>
              </a:ext>
            </a:extLst>
          </p:cNvPr>
          <p:cNvSpPr txBox="1"/>
          <p:nvPr/>
        </p:nvSpPr>
        <p:spPr>
          <a:xfrm>
            <a:off x="12054" y="5356312"/>
            <a:ext cx="4559946" cy="864980"/>
          </a:xfrm>
          <a:prstGeom prst="rect">
            <a:avLst/>
          </a:prstGeom>
          <a:noFill/>
        </p:spPr>
        <p:txBody>
          <a:bodyPr wrap="square">
            <a:spAutoFit/>
          </a:bodyPr>
          <a:lstStyle/>
          <a:p>
            <a:pPr>
              <a:lnSpc>
                <a:spcPct val="107000"/>
              </a:lnSpc>
            </a:pPr>
            <a:r>
              <a:rPr lang="sv-SE"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Vid våra samlingar får vi också information av våra ledamöter i Kommunala Pensionärsrådet om vad som händer i kommunen.</a:t>
            </a:r>
            <a:endParaRPr lang="sv-SE"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ktangel 2">
            <a:extLst>
              <a:ext uri="{FF2B5EF4-FFF2-40B4-BE49-F238E27FC236}">
                <a16:creationId xmlns:a16="http://schemas.microsoft.com/office/drawing/2014/main" id="{3BF35F7A-02DB-07DD-FCF7-7F28C4472E6E}"/>
              </a:ext>
            </a:extLst>
          </p:cNvPr>
          <p:cNvSpPr/>
          <p:nvPr/>
        </p:nvSpPr>
        <p:spPr>
          <a:xfrm>
            <a:off x="5054415" y="5562955"/>
            <a:ext cx="3287328" cy="985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600" b="1" dirty="0"/>
              <a:t>Årsstämma fredag 7 mars 2025 i Brunnsparkskyrkan, Tranås</a:t>
            </a:r>
          </a:p>
          <a:p>
            <a:pPr algn="ctr"/>
            <a:endParaRPr lang="sv-SE" sz="1600" b="1" dirty="0"/>
          </a:p>
        </p:txBody>
      </p:sp>
      <p:pic>
        <p:nvPicPr>
          <p:cNvPr id="11" name="Bildobjekt 10">
            <a:extLst>
              <a:ext uri="{FF2B5EF4-FFF2-40B4-BE49-F238E27FC236}">
                <a16:creationId xmlns:a16="http://schemas.microsoft.com/office/drawing/2014/main" id="{621E155E-1CE2-07C2-3C77-2EAAA19FEB8E}"/>
              </a:ext>
            </a:extLst>
          </p:cNvPr>
          <p:cNvPicPr>
            <a:picLocks noChangeAspect="1"/>
          </p:cNvPicPr>
          <p:nvPr/>
        </p:nvPicPr>
        <p:blipFill>
          <a:blip r:embed="rId2"/>
          <a:stretch>
            <a:fillRect/>
          </a:stretch>
        </p:blipFill>
        <p:spPr>
          <a:xfrm>
            <a:off x="196367" y="191114"/>
            <a:ext cx="1274981" cy="1680322"/>
          </a:xfrm>
          <a:prstGeom prst="rect">
            <a:avLst/>
          </a:prstGeom>
        </p:spPr>
      </p:pic>
      <p:pic>
        <p:nvPicPr>
          <p:cNvPr id="13" name="Bildobjekt 12" descr="En bild som visar person, klädsel, Människoansikte, leende&#10;&#10;Automatiskt genererad beskrivning">
            <a:extLst>
              <a:ext uri="{FF2B5EF4-FFF2-40B4-BE49-F238E27FC236}">
                <a16:creationId xmlns:a16="http://schemas.microsoft.com/office/drawing/2014/main" id="{3B8AA67C-8D60-A98D-5B94-7959D606914C}"/>
              </a:ext>
            </a:extLst>
          </p:cNvPr>
          <p:cNvPicPr>
            <a:picLocks noChangeAspect="1"/>
          </p:cNvPicPr>
          <p:nvPr/>
        </p:nvPicPr>
        <p:blipFill>
          <a:blip r:embed="rId3"/>
          <a:stretch>
            <a:fillRect/>
          </a:stretch>
        </p:blipFill>
        <p:spPr>
          <a:xfrm>
            <a:off x="2698612" y="2134315"/>
            <a:ext cx="1528878" cy="1680323"/>
          </a:xfrm>
          <a:prstGeom prst="rect">
            <a:avLst/>
          </a:prstGeom>
        </p:spPr>
      </p:pic>
      <p:pic>
        <p:nvPicPr>
          <p:cNvPr id="16" name="Bildobjekt 15">
            <a:extLst>
              <a:ext uri="{FF2B5EF4-FFF2-40B4-BE49-F238E27FC236}">
                <a16:creationId xmlns:a16="http://schemas.microsoft.com/office/drawing/2014/main" id="{2145EF88-BBFE-C9BA-1B19-BD0FF1FF1C5B}"/>
              </a:ext>
            </a:extLst>
          </p:cNvPr>
          <p:cNvPicPr>
            <a:picLocks noChangeAspect="1"/>
          </p:cNvPicPr>
          <p:nvPr/>
        </p:nvPicPr>
        <p:blipFill>
          <a:blip r:embed="rId4"/>
          <a:stretch>
            <a:fillRect/>
          </a:stretch>
        </p:blipFill>
        <p:spPr>
          <a:xfrm>
            <a:off x="5054415" y="358119"/>
            <a:ext cx="1549585" cy="1194541"/>
          </a:xfrm>
          <a:prstGeom prst="rect">
            <a:avLst/>
          </a:prstGeom>
        </p:spPr>
      </p:pic>
      <p:pic>
        <p:nvPicPr>
          <p:cNvPr id="18" name="Bildobjekt 17">
            <a:extLst>
              <a:ext uri="{FF2B5EF4-FFF2-40B4-BE49-F238E27FC236}">
                <a16:creationId xmlns:a16="http://schemas.microsoft.com/office/drawing/2014/main" id="{DB4E3418-0AD9-6084-6578-A197A68A7118}"/>
              </a:ext>
            </a:extLst>
          </p:cNvPr>
          <p:cNvPicPr>
            <a:picLocks noChangeAspect="1"/>
          </p:cNvPicPr>
          <p:nvPr/>
        </p:nvPicPr>
        <p:blipFill>
          <a:blip r:embed="rId5"/>
          <a:stretch>
            <a:fillRect/>
          </a:stretch>
        </p:blipFill>
        <p:spPr>
          <a:xfrm>
            <a:off x="6973455" y="2153505"/>
            <a:ext cx="2057836" cy="1308691"/>
          </a:xfrm>
          <a:prstGeom prst="rect">
            <a:avLst/>
          </a:prstGeom>
        </p:spPr>
      </p:pic>
    </p:spTree>
    <p:extLst>
      <p:ext uri="{BB962C8B-B14F-4D97-AF65-F5344CB8AC3E}">
        <p14:creationId xmlns:p14="http://schemas.microsoft.com/office/powerpoint/2010/main" val="749657640"/>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542</TotalTime>
  <Words>353</Words>
  <Application>Microsoft Office PowerPoint</Application>
  <PresentationFormat>Bildspel på skärmen (4:3)</PresentationFormat>
  <Paragraphs>38</Paragraphs>
  <Slides>2</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vt:i4>
      </vt:variant>
    </vt:vector>
  </HeadingPairs>
  <TitlesOfParts>
    <vt:vector size="7" baseType="lpstr">
      <vt:lpstr>Arial</vt:lpstr>
      <vt:lpstr>Calibri</vt:lpstr>
      <vt:lpstr>Calibri Light</vt:lpstr>
      <vt:lpstr>Times New Roman</vt:lpstr>
      <vt:lpstr>Office-tema</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Thomas Olsson</dc:creator>
  <cp:lastModifiedBy>Mira G Delgado</cp:lastModifiedBy>
  <cp:revision>57</cp:revision>
  <cp:lastPrinted>2024-11-12T15:15:42Z</cp:lastPrinted>
  <dcterms:created xsi:type="dcterms:W3CDTF">2023-11-11T09:54:54Z</dcterms:created>
  <dcterms:modified xsi:type="dcterms:W3CDTF">2024-11-25T08:10:20Z</dcterms:modified>
</cp:coreProperties>
</file>