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89" r:id="rId7"/>
    <p:sldId id="1089" r:id="rId8"/>
    <p:sldId id="290" r:id="rId9"/>
    <p:sldId id="291" r:id="rId10"/>
    <p:sldId id="292" r:id="rId11"/>
    <p:sldId id="294" r:id="rId12"/>
    <p:sldId id="1091" r:id="rId13"/>
    <p:sldId id="297" r:id="rId14"/>
    <p:sldId id="295" r:id="rId15"/>
  </p:sldIdLst>
  <p:sldSz cx="12192000" cy="6858000"/>
  <p:notesSz cx="6858000" cy="9144000"/>
  <p:embeddedFontLst>
    <p:embeddedFont>
      <p:font typeface="Pensio Sans Normal" panose="00000500000000000000" charset="0"/>
      <p:regular r:id="rId18"/>
      <p: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l Olofsson" initials="RO" lastIdx="1" clrIdx="0">
    <p:extLst>
      <p:ext uri="{19B8F6BF-5375-455C-9EA6-DF929625EA0E}">
        <p15:presenceInfo xmlns:p15="http://schemas.microsoft.com/office/powerpoint/2012/main" userId="S-1-5-21-1235689106-1791388382-1711286387-42888" providerId="AD"/>
      </p:ext>
    </p:extLst>
  </p:cmAuthor>
  <p:cmAuthor id="2" name="Liselotte Hollsten" initials="LH" lastIdx="4" clrIdx="1">
    <p:extLst>
      <p:ext uri="{19B8F6BF-5375-455C-9EA6-DF929625EA0E}">
        <p15:presenceInfo xmlns:p15="http://schemas.microsoft.com/office/powerpoint/2012/main" userId="S-1-5-21-1235689106-1791388382-1711286387-39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6242" autoAdjust="0"/>
  </p:normalViewPr>
  <p:slideViewPr>
    <p:cSldViewPr snapToGrid="0">
      <p:cViewPr varScale="1">
        <p:scale>
          <a:sx n="78" d="100"/>
          <a:sy n="78" d="100"/>
        </p:scale>
        <p:origin x="74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8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47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82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3C51B7E-A69A-4977-B011-7DE53316E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3624" y="1831277"/>
            <a:ext cx="6344752" cy="29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9DDED-84FA-49AE-B165-FBAA7019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D24D5C-C726-4F64-8181-4D412AFBD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4" y="1463502"/>
            <a:ext cx="8910636" cy="42481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743C9A-9B87-4C04-B527-8A846891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5796" y="6334671"/>
            <a:ext cx="1022437" cy="253636"/>
          </a:xfrm>
        </p:spPr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E9220B0-514A-4780-9333-DC42852E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8777" y="6334671"/>
            <a:ext cx="4114800" cy="253636"/>
          </a:xfrm>
        </p:spPr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CD76230-C181-4444-A530-C171CFBC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4121" y="6334671"/>
            <a:ext cx="752786" cy="253636"/>
          </a:xfrm>
        </p:spPr>
        <p:txBody>
          <a:bodyPr/>
          <a:lstStyle/>
          <a:p>
            <a:fld id="{D4F2D9EE-6B8C-483D-9859-9311F64592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07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gränsa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F357A-5E06-4259-93BF-B552660D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072951"/>
            <a:ext cx="10620375" cy="712098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23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med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E1B5AE-1DB5-4402-A704-9EDD9603B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463502"/>
            <a:ext cx="5190114" cy="42340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99A4D09-23FE-4A74-9D42-DFADF1D2AA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6074" y="1463502"/>
            <a:ext cx="5190114" cy="42340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6FFBBE-FDF9-4B87-9762-AC4D4B4A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9FBE6C-3C8B-4808-ACD4-303EDEE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6BFDCB4-74B3-44AC-89B2-046B8E4B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9EE-6B8C-483D-9859-9311F645925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767D498-7A52-4858-ABDA-0ECF75BF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458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34A179F-3E6C-47DF-A628-69A51F980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0" tIns="2376000" anchor="t" anchorCtr="1"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3694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53B8A4E-F935-4BB8-A64F-F3066F011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813" y="1463502"/>
            <a:ext cx="5190114" cy="42340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D8E5086-C253-44E0-BA04-B808A7306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vert="horz" lIns="0" tIns="2376000" rIns="0" bIns="0" rtlCol="0" anchor="t" anchorCtr="1">
            <a:normAutofit/>
          </a:bodyPr>
          <a:lstStyle>
            <a:lvl1pPr marL="0" indent="0">
              <a:buNone/>
              <a:defRPr lang="sv-SE"/>
            </a:lvl1pPr>
          </a:lstStyle>
          <a:p>
            <a:pPr marL="228600" lvl="0" indent="-228600"/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213A28-80EA-42A1-B5EE-9673DFE1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4" y="396511"/>
            <a:ext cx="5190114" cy="79913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3914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F14097-41CE-4EF3-A628-7E3521E2B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813" y="1463502"/>
            <a:ext cx="5190114" cy="42340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8DC0106-EA68-40C7-BFC2-E1F976F3DD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6074" y="1463502"/>
            <a:ext cx="5190114" cy="4234036"/>
          </a:xfrm>
          <a:solidFill>
            <a:schemeClr val="bg1">
              <a:lumMod val="95000"/>
            </a:schemeClr>
          </a:solidFill>
        </p:spPr>
        <p:txBody>
          <a:bodyPr vert="horz" lIns="0" tIns="1332000" rIns="0" bIns="0" rtlCol="0" anchor="t" anchorCtr="1">
            <a:normAutofit/>
          </a:bodyPr>
          <a:lstStyle>
            <a:lvl1pPr marL="0" indent="0">
              <a:buNone/>
              <a:defRPr lang="sv-SE" dirty="0"/>
            </a:lvl1pPr>
          </a:lstStyle>
          <a:p>
            <a:pPr marL="228600" lvl="0" indent="-228600"/>
            <a:r>
              <a:rPr lang="sv-SE"/>
              <a:t>Redigera format för bakgrundstext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6139F6-2811-458F-8775-4ACD4FD1E41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E766070-8C19-49E3-9718-F5D505ACF3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89C36E-DDEA-4BE2-BCB9-3BF2BC6F1C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F2D9EE-6B8C-483D-9859-9311F645925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3BE0EEC8-6FD7-44DA-ABFD-FCC89023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721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85813" y="396511"/>
            <a:ext cx="10620375" cy="79913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5814" y="1463502"/>
            <a:ext cx="10620374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B52027-62D7-4051-92A5-5F8CF69A6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85796" y="6334671"/>
            <a:ext cx="1022437" cy="253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2F6E3E-902C-4B96-A2CF-FD3ABE010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8777" y="6334671"/>
            <a:ext cx="4114800" cy="253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7009B1D-B0C1-4070-9DB7-CC7571761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4122" y="6334671"/>
            <a:ext cx="752786" cy="253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4F2D9EE-6B8C-483D-9859-9311F645925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D3BE665-6410-4DE8-AEE4-1C03F99951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35668" y="6160621"/>
            <a:ext cx="1215995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8" r:id="rId3"/>
    <p:sldLayoutId id="2147483665" r:id="rId4"/>
    <p:sldLayoutId id="2147483662" r:id="rId5"/>
    <p:sldLayoutId id="2147483663" r:id="rId6"/>
    <p:sldLayoutId id="214748366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Clr>
          <a:schemeClr val="accent1"/>
        </a:buClr>
        <a:buFont typeface="Pensio Sans Normal" panose="00000500000000000000" pitchFamily="50" charset="0"/>
        <a:buChar char="−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Clr>
          <a:schemeClr val="accent1"/>
        </a:buClr>
        <a:buFont typeface="Pensio Sans Normal" panose="00000500000000000000" pitchFamily="50" charset="0"/>
        <a:buChar char="−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Clr>
          <a:schemeClr val="accent1"/>
        </a:buClr>
        <a:buFont typeface="Pensio Sans Normal" panose="00000500000000000000" pitchFamily="50" charset="0"/>
        <a:buChar char="−"/>
        <a:defRPr sz="16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Clr>
          <a:schemeClr val="accent1"/>
        </a:buClr>
        <a:buFont typeface="Pensio Sans Normal" panose="00000500000000000000" pitchFamily="50" charset="0"/>
        <a:buChar char="−"/>
        <a:defRPr sz="16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95" userDrawn="1">
          <p15:clr>
            <a:srgbClr val="F26B43"/>
          </p15:clr>
        </p15:guide>
        <p15:guide id="4" pos="6108" userDrawn="1">
          <p15:clr>
            <a:srgbClr val="F26B43"/>
          </p15:clr>
        </p15:guide>
        <p15:guide id="5" orient="horz" pos="3990" userDrawn="1">
          <p15:clr>
            <a:srgbClr val="F26B43"/>
          </p15:clr>
        </p15:guide>
        <p15:guide id="6" orient="horz" pos="3589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832" userDrawn="1">
          <p15:clr>
            <a:srgbClr val="F26B43"/>
          </p15:clr>
        </p15:guide>
        <p15:guide id="9" orient="horz" pos="233" userDrawn="1">
          <p15:clr>
            <a:srgbClr val="F26B43"/>
          </p15:clr>
        </p15:guide>
        <p15:guide id="10" orient="horz" pos="4156" userDrawn="1">
          <p15:clr>
            <a:srgbClr val="F26B43"/>
          </p15:clr>
        </p15:guide>
        <p15:guide id="11" pos="7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ionsmyndigheten.se/om-pensionsmyndigheten/blanketter-och-broschyrer/blanket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nsionsmyndigheten.se/for-pensionarer/ekonomiskt-stod/for-dig-som-har-bostadstillag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ionsmyndigheten.se/om-pensionsmyndigheten/blanketter-och-broschyrer/blankett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nsionsmyndigheten.se/for-pensionarer/ekonomiskt-stod/for-dig-som-har-bostadstillag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A061C-782C-4026-BFD4-A36BF1A0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741862"/>
            <a:ext cx="10620375" cy="2425024"/>
          </a:xfrm>
        </p:spPr>
        <p:txBody>
          <a:bodyPr/>
          <a:lstStyle/>
          <a:p>
            <a:r>
              <a:rPr lang="sv-SE" dirty="0"/>
              <a:t>Nya regler för bostadstillägg</a:t>
            </a:r>
            <a:br>
              <a:rPr lang="sv-SE" dirty="0"/>
            </a:br>
            <a:r>
              <a:rPr lang="sv-SE" sz="2800" dirty="0"/>
              <a:t>1 januari 2022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Information till dig som har bostadstillägg</a:t>
            </a:r>
          </a:p>
        </p:txBody>
      </p:sp>
    </p:spTree>
    <p:extLst>
      <p:ext uri="{BB962C8B-B14F-4D97-AF65-F5344CB8AC3E}">
        <p14:creationId xmlns:p14="http://schemas.microsoft.com/office/powerpoint/2010/main" val="142471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2078B-D75F-4506-9B31-B869A190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Reglerna i korthet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19B88B-F353-4D4B-869F-FCEA41AB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625547"/>
            <a:ext cx="8910636" cy="4248150"/>
          </a:xfrm>
        </p:spPr>
        <p:txBody>
          <a:bodyPr/>
          <a:lstStyle/>
          <a:p>
            <a:r>
              <a:rPr lang="sv-SE" dirty="0"/>
              <a:t>Taket för bostadskostnad höjs till 7 500 kronor per månad för ensamstående och till 3 750 kronor för gifta eller sambo.</a:t>
            </a:r>
            <a:br>
              <a:rPr lang="sv-SE" dirty="0"/>
            </a:br>
            <a:endParaRPr lang="sv-SE" dirty="0"/>
          </a:p>
          <a:p>
            <a:r>
              <a:rPr lang="sv-SE" dirty="0"/>
              <a:t>Tilläggsbeloppet, det så kallade konsumtionsstödet som läggs till bostadskostnaden, höjs med 200 kronor för ensamstående och 100 kronor för gifta eller sambo.</a:t>
            </a:r>
          </a:p>
          <a:p>
            <a:endParaRPr lang="sv-SE" dirty="0"/>
          </a:p>
          <a:p>
            <a:r>
              <a:rPr lang="sv-SE" dirty="0"/>
              <a:t>Reglerna gäller från 1 januari 2022.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06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får ett nytt besked automatiskt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85813" y="1618248"/>
            <a:ext cx="9292828" cy="4189060"/>
          </a:xfrm>
        </p:spPr>
        <p:txBody>
          <a:bodyPr/>
          <a:lstStyle/>
          <a:p>
            <a:r>
              <a:rPr lang="sv-SE" dirty="0"/>
              <a:t>Ditt bostadstillägg räknas om automatiskt med de nya reglerna – du får ett nytt besked som vanligt i mitten av januari. 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79363B-34AD-4BA3-8191-EC11EA84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51" y="2791757"/>
            <a:ext cx="1846910" cy="2520000"/>
          </a:xfrm>
          <a:prstGeom prst="rect">
            <a:avLst/>
          </a:prstGeom>
        </p:spPr>
      </p:pic>
      <p:pic>
        <p:nvPicPr>
          <p:cNvPr id="12" name="Bildobjekt 11"/>
          <p:cNvPicPr/>
          <p:nvPr/>
        </p:nvPicPr>
        <p:blipFill rotWithShape="1">
          <a:blip r:embed="rId4"/>
          <a:srcRect l="10415" t="30428" r="66204" b="8558"/>
          <a:stretch/>
        </p:blipFill>
        <p:spPr bwMode="auto">
          <a:xfrm>
            <a:off x="5164751" y="3866844"/>
            <a:ext cx="1836000" cy="24840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1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du behöver anmäla förändringar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85813" y="1463502"/>
            <a:ext cx="9480691" cy="4248150"/>
          </a:xfrm>
        </p:spPr>
        <p:txBody>
          <a:bodyPr/>
          <a:lstStyle/>
          <a:p>
            <a:r>
              <a:rPr lang="sv-SE" dirty="0"/>
              <a:t>Om du behöver anmäla ändrad uppgift för bostadstillägg ska du inte begära omprövning av beslutet</a:t>
            </a:r>
          </a:p>
          <a:p>
            <a:pPr lvl="1"/>
            <a:r>
              <a:rPr lang="sv-SE" dirty="0"/>
              <a:t>Använd vår webbtjänst eller våra blanketter för ändring av bostadstillägg</a:t>
            </a:r>
          </a:p>
          <a:p>
            <a:endParaRPr lang="sv-SE" dirty="0"/>
          </a:p>
          <a:p>
            <a:r>
              <a:rPr lang="sv-SE" dirty="0"/>
              <a:t>Du behöver alltid anmäla förändringar som påverkar bostadstillägget</a:t>
            </a:r>
          </a:p>
          <a:p>
            <a:pPr lvl="1"/>
            <a:r>
              <a:rPr lang="sv-SE" dirty="0"/>
              <a:t>Bostadskostnad</a:t>
            </a:r>
          </a:p>
          <a:p>
            <a:pPr lvl="1"/>
            <a:r>
              <a:rPr lang="sv-SE" dirty="0"/>
              <a:t>Om någon flyttar till/från din bostad</a:t>
            </a:r>
          </a:p>
          <a:p>
            <a:pPr lvl="1"/>
            <a:r>
              <a:rPr lang="sv-SE" dirty="0"/>
              <a:t>Inkomster</a:t>
            </a:r>
          </a:p>
          <a:p>
            <a:pPr lvl="1"/>
            <a:r>
              <a:rPr lang="sv-SE" dirty="0"/>
              <a:t>Tillgångar</a:t>
            </a:r>
            <a:br>
              <a:rPr lang="sv-SE" dirty="0"/>
            </a:b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2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anmäler du ändrad bostadskostnad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85812" y="1487565"/>
            <a:ext cx="9751859" cy="3794298"/>
          </a:xfrm>
        </p:spPr>
        <p:txBody>
          <a:bodyPr/>
          <a:lstStyle/>
          <a:p>
            <a:r>
              <a:rPr lang="sv-SE" dirty="0"/>
              <a:t>Eftersom taket för bostadskostnad höjs till 7 500 kronor är det viktigt att du har anmält din senaste hyreshöjning.</a:t>
            </a:r>
          </a:p>
          <a:p>
            <a:endParaRPr lang="sv-SE" dirty="0"/>
          </a:p>
          <a:p>
            <a:r>
              <a:rPr lang="sv-SE" dirty="0"/>
              <a:t>Anmäl ändrad hyra genom vår webbtjänst med hjälp av e-legitimation. Du kan också använda en särskild blankett.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Rundad rektangulär bildtext 7"/>
          <p:cNvSpPr/>
          <p:nvPr/>
        </p:nvSpPr>
        <p:spPr>
          <a:xfrm>
            <a:off x="7448410" y="4190841"/>
            <a:ext cx="3156097" cy="1677547"/>
          </a:xfrm>
          <a:prstGeom prst="wedgeRoundRectCallout">
            <a:avLst>
              <a:gd name="adj1" fmla="val -936"/>
              <a:gd name="adj2" fmla="val -95410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Även anhöriga kan vara behöriga att använda tjänsten med sin egen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e-legitimation. Läs mer om anhörigbehörighet på pensionsmyndigheten.se</a:t>
            </a:r>
          </a:p>
        </p:txBody>
      </p:sp>
    </p:spTree>
    <p:extLst>
      <p:ext uri="{BB962C8B-B14F-4D97-AF65-F5344CB8AC3E}">
        <p14:creationId xmlns:p14="http://schemas.microsoft.com/office/powerpoint/2010/main" val="182552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anmäler du ändrad bostadskostnad</a:t>
            </a:r>
          </a:p>
        </p:txBody>
      </p:sp>
      <p:pic>
        <p:nvPicPr>
          <p:cNvPr id="8" name="Bildobjekt 7"/>
          <p:cNvPicPr/>
          <p:nvPr/>
        </p:nvPicPr>
        <p:blipFill rotWithShape="1">
          <a:blip r:embed="rId2"/>
          <a:srcRect l="35254" t="24242" r="36500" b="-449"/>
          <a:stretch/>
        </p:blipFill>
        <p:spPr bwMode="auto">
          <a:xfrm>
            <a:off x="6523485" y="1954624"/>
            <a:ext cx="3188074" cy="42997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undad rektangulär bildtext 3"/>
          <p:cNvSpPr/>
          <p:nvPr/>
        </p:nvSpPr>
        <p:spPr>
          <a:xfrm>
            <a:off x="10028558" y="2272507"/>
            <a:ext cx="1443790" cy="818148"/>
          </a:xfrm>
          <a:prstGeom prst="wedgeRoundRectCallout">
            <a:avLst>
              <a:gd name="adj1" fmla="val -93200"/>
              <a:gd name="adj2" fmla="val -60171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Blanketten finns på </a:t>
            </a:r>
            <a:r>
              <a:rPr lang="sv-SE" sz="1100" dirty="0">
                <a:solidFill>
                  <a:schemeClr val="tx1"/>
                </a:solidFill>
                <a:hlinkClick r:id="rId3"/>
              </a:rPr>
              <a:t>webbsidan</a:t>
            </a:r>
            <a:r>
              <a:rPr lang="sv-SE" sz="1100" dirty="0">
                <a:solidFill>
                  <a:schemeClr val="tx1"/>
                </a:solidFill>
              </a:rPr>
              <a:t>, hos kundservice eller servicekontoren</a:t>
            </a:r>
          </a:p>
        </p:txBody>
      </p:sp>
      <p:sp>
        <p:nvSpPr>
          <p:cNvPr id="10" name="Rundad rektangulär bildtext 9"/>
          <p:cNvSpPr/>
          <p:nvPr/>
        </p:nvSpPr>
        <p:spPr>
          <a:xfrm>
            <a:off x="10028558" y="3824867"/>
            <a:ext cx="1443790" cy="818148"/>
          </a:xfrm>
          <a:prstGeom prst="wedgeRoundRectCallout">
            <a:avLst>
              <a:gd name="adj1" fmla="val -79500"/>
              <a:gd name="adj2" fmla="val -465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Fyll i tydligt och bifoga inga handlingar!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2D92A95-8F08-490C-8DCB-9AC636A79079}"/>
              </a:ext>
            </a:extLst>
          </p:cNvPr>
          <p:cNvSpPr txBox="1"/>
          <p:nvPr/>
        </p:nvSpPr>
        <p:spPr>
          <a:xfrm>
            <a:off x="6428892" y="1534020"/>
            <a:ext cx="318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Anmälan om ändrad hyra/avgift (ej flytt) för bostadstillägg och äldreförsörjningsstöd. PM8430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80A3326-CBC9-4782-8BA8-72C9DB61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510" y="1632061"/>
            <a:ext cx="3805485" cy="4622329"/>
          </a:xfrm>
          <a:prstGeom prst="rect">
            <a:avLst/>
          </a:prstGeom>
        </p:spPr>
      </p:pic>
      <p:sp>
        <p:nvSpPr>
          <p:cNvPr id="11" name="Rundad rektangulär bildtext 10"/>
          <p:cNvSpPr/>
          <p:nvPr/>
        </p:nvSpPr>
        <p:spPr>
          <a:xfrm>
            <a:off x="126124" y="4233941"/>
            <a:ext cx="2647363" cy="513663"/>
          </a:xfrm>
          <a:prstGeom prst="wedgeRoundRectCallout">
            <a:avLst>
              <a:gd name="adj1" fmla="val 48039"/>
              <a:gd name="adj2" fmla="val 112015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hlinkClick r:id="rId5"/>
              </a:rPr>
              <a:t>Anmäl ändringar som kan påverka ditt bostadstillägg | Pensionsmyndigheten</a:t>
            </a:r>
            <a:r>
              <a:rPr lang="sv-SE" sz="1100" dirty="0"/>
              <a:t> 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Ändrad bostadskostnad kan beslutas direkt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85812" y="1621468"/>
            <a:ext cx="8660885" cy="4248150"/>
          </a:xfrm>
        </p:spPr>
        <p:txBody>
          <a:bodyPr/>
          <a:lstStyle/>
          <a:p>
            <a:r>
              <a:rPr lang="sv-SE" dirty="0"/>
              <a:t>Anmäl genom vår webbtjänst eller på den särskilda blanketten – utan att bifoga handlingar.</a:t>
            </a:r>
          </a:p>
          <a:p>
            <a:endParaRPr lang="sv-SE" dirty="0"/>
          </a:p>
          <a:p>
            <a:r>
              <a:rPr lang="sv-SE" dirty="0"/>
              <a:t>Då handläggs anmälan automatiserat och du kan i regel få ditt beslut inom några dagar.</a:t>
            </a:r>
          </a:p>
        </p:txBody>
      </p:sp>
      <p:pic>
        <p:nvPicPr>
          <p:cNvPr id="1026" name="Picture 2" descr="Maskingenererad alternativ text:&#10;Beslut ">
            <a:extLst>
              <a:ext uri="{FF2B5EF4-FFF2-40B4-BE49-F238E27FC236}">
                <a16:creationId xmlns:a16="http://schemas.microsoft.com/office/drawing/2014/main" id="{8CF370E3-F58E-4E09-AEBC-348651BB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11" y="4119415"/>
            <a:ext cx="2832577" cy="27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anmäler du andra ändringar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85813" y="1408587"/>
            <a:ext cx="10620374" cy="424815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Om du har andra ändringar kan du anmäla dem via webbsidan eller på blankett.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35254" t="24245" r="36503" b="609"/>
          <a:stretch/>
        </p:blipFill>
        <p:spPr bwMode="auto">
          <a:xfrm>
            <a:off x="6446734" y="2490220"/>
            <a:ext cx="3203946" cy="41013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undad rektangulär bildtext 4"/>
          <p:cNvSpPr/>
          <p:nvPr/>
        </p:nvSpPr>
        <p:spPr>
          <a:xfrm>
            <a:off x="9925969" y="2761489"/>
            <a:ext cx="1726457" cy="1095385"/>
          </a:xfrm>
          <a:prstGeom prst="wedgeRoundRectCallout">
            <a:avLst>
              <a:gd name="adj1" fmla="val -109115"/>
              <a:gd name="adj2" fmla="val -52432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Blanketten finns på </a:t>
            </a:r>
            <a:r>
              <a:rPr lang="sv-SE" sz="1200" dirty="0">
                <a:solidFill>
                  <a:schemeClr val="tx1"/>
                </a:solidFill>
                <a:hlinkClick r:id="rId3"/>
              </a:rPr>
              <a:t>webbsidan</a:t>
            </a:r>
            <a:r>
              <a:rPr lang="sv-SE" sz="1200" dirty="0">
                <a:solidFill>
                  <a:schemeClr val="tx1"/>
                </a:solidFill>
              </a:rPr>
              <a:t>, hos kundservice eller servicekontoren</a:t>
            </a:r>
          </a:p>
        </p:txBody>
      </p:sp>
      <p:sp>
        <p:nvSpPr>
          <p:cNvPr id="6" name="Rundad rektangulär bildtext 5"/>
          <p:cNvSpPr/>
          <p:nvPr/>
        </p:nvSpPr>
        <p:spPr>
          <a:xfrm>
            <a:off x="9925969" y="4310110"/>
            <a:ext cx="1726457" cy="1084701"/>
          </a:xfrm>
          <a:prstGeom prst="wedgeRoundRectCallout">
            <a:avLst>
              <a:gd name="adj1" fmla="val -71224"/>
              <a:gd name="adj2" fmla="val -31578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Fyll i blanketten noga och fullständigt för ett snabbare beslut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FC480D-DD7C-4491-9448-3AA0FB47D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952" y="2388806"/>
            <a:ext cx="3453838" cy="4195201"/>
          </a:xfrm>
          <a:prstGeom prst="rect">
            <a:avLst/>
          </a:prstGeom>
        </p:spPr>
      </p:pic>
      <p:sp>
        <p:nvSpPr>
          <p:cNvPr id="8" name="Rundad rektangulär bildtext 10">
            <a:extLst>
              <a:ext uri="{FF2B5EF4-FFF2-40B4-BE49-F238E27FC236}">
                <a16:creationId xmlns:a16="http://schemas.microsoft.com/office/drawing/2014/main" id="{2DAF0F01-2077-4606-9656-D3F86B33DADF}"/>
              </a:ext>
            </a:extLst>
          </p:cNvPr>
          <p:cNvSpPr/>
          <p:nvPr/>
        </p:nvSpPr>
        <p:spPr>
          <a:xfrm>
            <a:off x="349336" y="4698601"/>
            <a:ext cx="2577633" cy="513663"/>
          </a:xfrm>
          <a:prstGeom prst="wedgeRoundRectCallout">
            <a:avLst>
              <a:gd name="adj1" fmla="val 44471"/>
              <a:gd name="adj2" fmla="val 114534"/>
              <a:gd name="adj3" fmla="val 16667"/>
            </a:avLst>
          </a:prstGeom>
          <a:solidFill>
            <a:schemeClr val="bg1"/>
          </a:solidFill>
          <a:ln w="19050">
            <a:solidFill>
              <a:srgbClr val="D54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hlinkClick r:id="rId5"/>
              </a:rPr>
              <a:t>Anmäl ändringar som kan påverka ditt bostadstillägg | Pensionsmyndigheten</a:t>
            </a:r>
            <a:r>
              <a:rPr lang="sv-SE" sz="1100" dirty="0"/>
              <a:t> 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215768D-F32A-4174-9D14-6D0C23C9AF9F}"/>
              </a:ext>
            </a:extLst>
          </p:cNvPr>
          <p:cNvSpPr txBox="1"/>
          <p:nvPr/>
        </p:nvSpPr>
        <p:spPr>
          <a:xfrm>
            <a:off x="6374212" y="2090110"/>
            <a:ext cx="320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Anmälan om ändrade uppgifter för bostadstillägg och äldreförsörjningsstöd. PM8441 eller PM8440.</a:t>
            </a:r>
          </a:p>
        </p:txBody>
      </p:sp>
    </p:spTree>
    <p:extLst>
      <p:ext uri="{BB962C8B-B14F-4D97-AF65-F5344CB8AC3E}">
        <p14:creationId xmlns:p14="http://schemas.microsoft.com/office/powerpoint/2010/main" val="2328327578"/>
      </p:ext>
    </p:extLst>
  </p:cSld>
  <p:clrMapOvr>
    <a:masterClrMapping/>
  </p:clrMapOvr>
</p:sld>
</file>

<file path=ppt/theme/theme1.xml><?xml version="1.0" encoding="utf-8"?>
<a:theme xmlns:a="http://schemas.openxmlformats.org/drawingml/2006/main" name="Pensionsmyndigheten">
  <a:themeElements>
    <a:clrScheme name="Pensions Myndigheten Fo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4912"/>
      </a:accent1>
      <a:accent2>
        <a:srgbClr val="FFB70F"/>
      </a:accent2>
      <a:accent3>
        <a:srgbClr val="125687"/>
      </a:accent3>
      <a:accent4>
        <a:srgbClr val="EF8200"/>
      </a:accent4>
      <a:accent5>
        <a:srgbClr val="870150"/>
      </a:accent5>
      <a:accent6>
        <a:srgbClr val="AFA500"/>
      </a:accent6>
      <a:hlink>
        <a:srgbClr val="000000"/>
      </a:hlink>
      <a:folHlink>
        <a:srgbClr val="000000"/>
      </a:folHlink>
    </a:clrScheme>
    <a:fontScheme name="Pensionsmyndigheten_Font">
      <a:majorFont>
        <a:latin typeface="Pensio Sans Normal"/>
        <a:ea typeface=""/>
        <a:cs typeface=""/>
      </a:majorFont>
      <a:minorFont>
        <a:latin typeface="Pensio Sans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örkorange">
      <a:srgbClr val="D54C16"/>
    </a:custClr>
    <a:custClr name="gladorange">
      <a:srgbClr val="EF8200"/>
    </a:custClr>
    <a:custClr>
      <a:srgbClr val="FFFFFF"/>
    </a:custClr>
    <a:custClr>
      <a:srgbClr val="FFFFFF"/>
    </a:custClr>
    <a:custClr name="mörkgul">
      <a:srgbClr val="FFB70F"/>
    </a:custClr>
    <a:custClr name="ljusgul">
      <a:srgbClr val="F6CF47"/>
    </a:custClr>
    <a:custClr>
      <a:srgbClr val="FFFFFF"/>
    </a:custClr>
    <a:custClr>
      <a:srgbClr val="FFFFFF"/>
    </a:custClr>
    <a:custClr name="mörkröd">
      <a:srgbClr val="AC1A2F"/>
    </a:custClr>
    <a:custClr name="ljusröd">
      <a:srgbClr val="D53044"/>
    </a:custClr>
    <a:custClr name="mörkorange 80%">
      <a:srgbClr val="EF6734"/>
    </a:custClr>
    <a:custClr name="gladorange 80%">
      <a:srgbClr val="FF9C24"/>
    </a:custClr>
    <a:custClr>
      <a:srgbClr val="FFFFFF"/>
    </a:custClr>
    <a:custClr>
      <a:srgbClr val="FFFFFF"/>
    </a:custClr>
    <a:custClr name="mörklila">
      <a:srgbClr val="870150"/>
    </a:custClr>
    <a:custClr name="rosalila">
      <a:srgbClr val="C42695"/>
    </a:custClr>
    <a:custClr>
      <a:srgbClr val="FFFFFF"/>
    </a:custClr>
    <a:custClr>
      <a:srgbClr val="FFFFFF"/>
    </a:custClr>
    <a:custClr name="mörkgrön">
      <a:srgbClr val="545F1D"/>
    </a:custClr>
    <a:custClr name="ljusgrön">
      <a:srgbClr val="AFA500"/>
    </a:custClr>
    <a:custClr name="mörkorange 60%">
      <a:srgbClr val="F28E68"/>
    </a:custClr>
    <a:custClr name="gladorange 60%">
      <a:srgbClr val="FFB65B"/>
    </a:custClr>
    <a:custClr>
      <a:srgbClr val="FFFFFF"/>
    </a:custClr>
    <a:custClr>
      <a:srgbClr val="FFFFFF"/>
    </a:custClr>
    <a:custClr name="mörkblå">
      <a:srgbClr val="125687"/>
    </a:custClr>
    <a:custClr name="ljusblå">
      <a:srgbClr val="5EB0E6"/>
    </a:custClr>
    <a:custClr>
      <a:srgbClr val="FFFFFF"/>
    </a:custClr>
    <a:custClr>
      <a:srgbClr val="FFFFFF"/>
    </a:custClr>
    <a:custClr name="mörkgrå">
      <a:srgbClr val="766A63"/>
    </a:custClr>
    <a:custClr name="ljusgrå">
      <a:srgbClr val="B9B1A9"/>
    </a:custClr>
    <a:custClr name="mörkorange 40%">
      <a:srgbClr val="F7B399"/>
    </a:custClr>
    <a:custClr name="gladorange 40%">
      <a:srgbClr val="FFCD9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örkorange 20%">
      <a:srgbClr val="FBD9CC"/>
    </a:custClr>
    <a:custClr name="gladorange 20%">
      <a:srgbClr val="FFE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ensionsmyndigheten.potx" id="{F9F4DE01-4F64-410B-AAD5-F6CE64855DD0}" vid="{1A79DEF5-E8B5-4D7D-B325-1F2CB0FFF430}"/>
    </a:ext>
  </a:extLst>
</a:theme>
</file>

<file path=ppt/theme/theme2.xml><?xml version="1.0" encoding="utf-8"?>
<a:theme xmlns:a="http://schemas.openxmlformats.org/drawingml/2006/main" name="Office-tema">
  <a:themeElements>
    <a:clrScheme name="Pensions Myndigheten Fo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4912"/>
      </a:accent1>
      <a:accent2>
        <a:srgbClr val="FFB70F"/>
      </a:accent2>
      <a:accent3>
        <a:srgbClr val="125687"/>
      </a:accent3>
      <a:accent4>
        <a:srgbClr val="EF8200"/>
      </a:accent4>
      <a:accent5>
        <a:srgbClr val="870150"/>
      </a:accent5>
      <a:accent6>
        <a:srgbClr val="AFA500"/>
      </a:accent6>
      <a:hlink>
        <a:srgbClr val="000000"/>
      </a:hlink>
      <a:folHlink>
        <a:srgbClr val="000000"/>
      </a:folHlink>
    </a:clrScheme>
    <a:fontScheme name="Pensionsmyndigheten_Font">
      <a:majorFont>
        <a:latin typeface="Pensio Sans Normal"/>
        <a:ea typeface=""/>
        <a:cs typeface=""/>
      </a:majorFont>
      <a:minorFont>
        <a:latin typeface="Pensio Sans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Pensions Myndigheten Fo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4912"/>
      </a:accent1>
      <a:accent2>
        <a:srgbClr val="FFB70F"/>
      </a:accent2>
      <a:accent3>
        <a:srgbClr val="125687"/>
      </a:accent3>
      <a:accent4>
        <a:srgbClr val="EF8200"/>
      </a:accent4>
      <a:accent5>
        <a:srgbClr val="870150"/>
      </a:accent5>
      <a:accent6>
        <a:srgbClr val="AFA500"/>
      </a:accent6>
      <a:hlink>
        <a:srgbClr val="000000"/>
      </a:hlink>
      <a:folHlink>
        <a:srgbClr val="000000"/>
      </a:folHlink>
    </a:clrScheme>
    <a:fontScheme name="Pensionsmyndigheten_Font">
      <a:majorFont>
        <a:latin typeface="Pensio Sans Normal"/>
        <a:ea typeface=""/>
        <a:cs typeface=""/>
      </a:majorFont>
      <a:minorFont>
        <a:latin typeface="Pensio Sans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erlag" ma:contentTypeID="0x010100502CDB7A0A91F2418536AA9171EEDEB52600929533C3BA86F243920BDB588775D2C5" ma:contentTypeVersion="29" ma:contentTypeDescription="" ma:contentTypeScope="" ma:versionID="d50b371c0546d48cf7a0901a83a8bae0">
  <xsd:schema xmlns:xsd="http://www.w3.org/2001/XMLSchema" xmlns:xs="http://www.w3.org/2001/XMLSchema" xmlns:p="http://schemas.microsoft.com/office/2006/metadata/properties" xmlns:ns2="465edb57-3a11-4ff8-9c43-7dc2da403828" targetNamespace="http://schemas.microsoft.com/office/2006/metadata/properties" ma:root="true" ma:fieldsID="981bdd096694835979fd81592476c1c3" ns2:_="">
    <xsd:import namespace="465edb57-3a11-4ff8-9c43-7dc2da403828"/>
    <xsd:element name="properties">
      <xsd:complexType>
        <xsd:sequence>
          <xsd:element name="documentManagement">
            <xsd:complexType>
              <xsd:all>
                <xsd:element ref="ns2:Säkerhetsklass" minOccurs="0"/>
                <xsd:element ref="ns2:Dokumentstatus" minOccurs="0"/>
                <xsd:element ref="ns2:Sekretessmarkering" minOccurs="0"/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2:c611286023d1454ea232712bcb23581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edb57-3a11-4ff8-9c43-7dc2da403828" elementFormDefault="qualified">
    <xsd:import namespace="http://schemas.microsoft.com/office/2006/documentManagement/types"/>
    <xsd:import namespace="http://schemas.microsoft.com/office/infopath/2007/PartnerControls"/>
    <xsd:element name="Säkerhetsklass" ma:index="1" nillable="true" ma:displayName="Informationsklass" ma:default="Oklassificerad" ma:description="Anger vilken typ av information dokumentet innehåller och hur spridning får ske. Se PID109393 Informationsklassning – Anvisning.&#10;http://orangeriet/download/18.3ebb74d13a5948e7343154/1372924502831/PID109393_v1.0+Anvisning+informationsklassning.pdf" ma:format="Dropdown" ma:internalName="S_x00e4_kerhetsklass" ma:readOnly="false">
      <xsd:simpleType>
        <xsd:restriction base="dms:Choice">
          <xsd:enumeration value="Oklassificerad"/>
          <xsd:enumeration value="Publik"/>
          <xsd:enumeration value="Intern"/>
          <xsd:enumeration value="Känslig"/>
          <xsd:enumeration value="Mycket känslig"/>
        </xsd:restriction>
      </xsd:simpleType>
    </xsd:element>
    <xsd:element name="Dokumentstatus" ma:index="2" nillable="true" ma:displayName="Dokumentstatus" ma:default="UTKAST" ma:description="Ett dokument ska ha status utkast fram till att det godkänns av dokumentägaren." ma:format="Dropdown" ma:internalName="Dokumentstatus" ma:readOnly="false">
      <xsd:simpleType>
        <xsd:restriction base="dms:Choice">
          <xsd:enumeration value="UTKAST"/>
          <xsd:enumeration value="GODKÄND"/>
          <xsd:enumeration value="INAKTUELL"/>
        </xsd:restriction>
      </xsd:simpleType>
    </xsd:element>
    <xsd:element name="Sekretessmarkering" ma:index="5" nillable="true" ma:displayName="Sekretessmarkering" ma:description="Ange vilken typ av sekretess dokumentet omfattas av. om Ingen, lämna fältet blankt." ma:internalName="Sekretessmarker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8 kap. 1 § (förundersökningssekretess)"/>
                    <xsd:enumeration value="18 kap. 3 § (Misstanke om brott)"/>
                    <xsd:enumeration value="18 kap. 8 §  eller 9 § (Informationssäkerhet)"/>
                    <xsd:enumeration value="21 kap. 3 § (Förföljda personer)"/>
                    <xsd:enumeration value="21 kap. 7 § (Risk för behandling i strid med GDPR)"/>
                    <xsd:enumeration value="24 kap. 8 § (Statistiksekretess)"/>
                    <xsd:enumeration value="28 kap. 1 § (Allmän socialförsäkringssekretess)"/>
                    <xsd:enumeration value="28 kap. 5 § (Socialförsäkringssekretess - fondval, efterlevandeskydd)"/>
                    <xsd:enumeration value="39 kap. 1 – 3 §§ (Sekretess i personaladministrativ verksamhet)"/>
                    <xsd:enumeration value="Annat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Företagsnyckelord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68ac23b3-87df-4628-9e46-1aaf80c52b68}" ma:internalName="TaxCatchAll" ma:showField="CatchAllData" ma:web="c25370be-310c-43ae-82fe-b77bb8245f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8ac23b3-87df-4628-9e46-1aaf80c52b68}" ma:internalName="TaxCatchAllLabel" ma:readOnly="true" ma:showField="CatchAllDataLabel" ma:web="c25370be-310c-43ae-82fe-b77bb8245f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611286023d1454ea232712bcb235812" ma:index="17" nillable="true" ma:taxonomy="true" ma:internalName="c611286023d1454ea232712bcb235812" ma:taxonomyFieldName="Processgrupp" ma:displayName="Processgrupp" ma:default="" ma:fieldId="{c6112860-23d1-454e-a232-712bcb235812}" ma:taxonomyMulti="true" ma:sspId="70cc9aaf-3c20-4758-af7f-200ca945dcd1" ma:termSetId="62fad8cf-4564-4199-a752-5142b1e49d9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65edb57-3a11-4ff8-9c43-7dc2da403828">ZED34NCF56HX-2116910973-468</_dlc_DocId>
    <TaxCatchAll xmlns="465edb57-3a11-4ff8-9c43-7dc2da403828">
      <Value>15</Value>
      <Value>16</Value>
      <Value>1</Value>
      <Value>14</Value>
    </TaxCatchAll>
    <_dlc_DocIdUrl xmlns="465edb57-3a11-4ff8-9c43-7dc2da403828">
      <Url>https://sp.pensionsmyndigheten.se/ovr/MTAL/_layouts/15/DocIdRedir.aspx?ID=ZED34NCF56HX-2116910973-468</Url>
      <Description>ZED34NCF56HX-2116910973-468</Description>
    </_dlc_DocIdUrl>
    <TaxKeywordTaxHTField xmlns="465edb57-3a11-4ff8-9c43-7dc2da4038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class='Open'</TermName>
          <TermId xmlns="http://schemas.microsoft.com/office/infopath/2007/PartnerControls">108b9a83-6191-4fed-b3ce-c2bf5280cfd3</TermId>
        </TermInfo>
      </Terms>
    </TaxKeywordTaxHTField>
    <c611286023d1454ea232712bcb235812 xmlns="465edb57-3a11-4ff8-9c43-7dc2da4038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3.2 Handlägga bostadstillägg och äldreförsörjningsstöd</TermName>
          <TermId xmlns="http://schemas.microsoft.com/office/infopath/2007/PartnerControls">ef96ad8d-a7b4-4132-a20c-54c4cb508870</TermId>
        </TermInfo>
        <TermInfo xmlns="http://schemas.microsoft.com/office/infopath/2007/PartnerControls">
          <TermName xmlns="http://schemas.microsoft.com/office/infopath/2007/PartnerControls">5.2.2 Produkt- och förmånsspecifik utveckling</TermName>
          <TermId xmlns="http://schemas.microsoft.com/office/infopath/2007/PartnerControls">1997f7fd-3cff-41fc-b73b-e3a515938d07</TermId>
        </TermInfo>
      </Terms>
    </c611286023d1454ea232712bcb235812>
    <Säkerhetsklass xmlns="465edb57-3a11-4ff8-9c43-7dc2da403828">Oklassificerad</Säkerhetsklass>
    <Dokumentstatus xmlns="465edb57-3a11-4ff8-9c43-7dc2da403828">UTKAST</Dokumentstatus>
    <Sekretessmarkering xmlns="465edb57-3a11-4ff8-9c43-7dc2da403828"/>
  </documentManagement>
</p:properties>
</file>

<file path=customXml/item5.xml><?xml version="1.0" encoding="utf-8"?>
<?mso-contentType ?>
<SharedContentType xmlns="Microsoft.SharePoint.Taxonomy.ContentTypeSync" SourceId="70cc9aaf-3c20-4758-af7f-200ca945dcd1" ContentTypeId="0x010100502CDB7A0A91F2418536AA9171EEDEB526" PreviousValue="false"/>
</file>

<file path=customXml/itemProps1.xml><?xml version="1.0" encoding="utf-8"?>
<ds:datastoreItem xmlns:ds="http://schemas.openxmlformats.org/officeDocument/2006/customXml" ds:itemID="{903F918D-808A-4700-922F-DE7FF6EC0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edb57-3a11-4ff8-9c43-7dc2da4038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80B5-F71C-437E-8C60-BAECFB6615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FD621-5BDC-421C-89A1-C9915B7D90D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9F4BA4-46DF-4841-B1E3-CDEB63299902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65edb57-3a11-4ff8-9c43-7dc2da403828"/>
    <ds:schemaRef ds:uri="http://purl.org/dc/dcmitype/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38B1B632-E92E-4E26-B61F-28816630CC0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PM_16_9_sv</Template>
  <TotalTime>113</TotalTime>
  <Words>365</Words>
  <Application>Microsoft Office PowerPoint</Application>
  <PresentationFormat>Bredbild</PresentationFormat>
  <Paragraphs>42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Pensio Sans Normal</vt:lpstr>
      <vt:lpstr>Arial</vt:lpstr>
      <vt:lpstr>Pensionsmyndigheten</vt:lpstr>
      <vt:lpstr>PowerPoint-presentation</vt:lpstr>
      <vt:lpstr>Nya regler för bostadstillägg 1 januari 2022  Information till dig som har bostadstillägg</vt:lpstr>
      <vt:lpstr>Reglerna i korthet</vt:lpstr>
      <vt:lpstr>Du får ett nytt besked automatiskt</vt:lpstr>
      <vt:lpstr>Om du behöver anmäla förändringar</vt:lpstr>
      <vt:lpstr>Så anmäler du ändrad bostadskostnad</vt:lpstr>
      <vt:lpstr>Så anmäler du ändrad bostadskostnad</vt:lpstr>
      <vt:lpstr>Ändrad bostadskostnad kan beslutas direkt</vt:lpstr>
      <vt:lpstr>Så anmäler du andra ändringar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Rosel Olofsson</dc:creator>
  <cp:keywords>class='Open'</cp:keywords>
  <cp:lastModifiedBy>Eva Henriksson</cp:lastModifiedBy>
  <cp:revision>8</cp:revision>
  <dcterms:created xsi:type="dcterms:W3CDTF">2021-12-15T06:15:23Z</dcterms:created>
  <dcterms:modified xsi:type="dcterms:W3CDTF">2021-12-17T14:06:38Z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16;#class='Open'|108b9a83-6191-4fed-b3ce-c2bf5280cfd3</vt:lpwstr>
  </property>
  <property fmtid="{D5CDD505-2E9C-101B-9397-08002B2CF9AE}" pid="3" name="Gäller för0">
    <vt:lpwstr>1;#Hela Pensionsmyndigheten|1eaa11e7-d736-4537-b624-27e16bb1c838</vt:lpwstr>
  </property>
  <property fmtid="{D5CDD505-2E9C-101B-9397-08002B2CF9AE}" pid="4" name="Processgrupp">
    <vt:lpwstr>14;#3.2 Handlägga bostadstillägg och äldreförsörjningsstöd|ef96ad8d-a7b4-4132-a20c-54c4cb508870;#15;#5.2.2 Produkt- och förmånsspecifik utveckling|1997f7fd-3cff-41fc-b73b-e3a515938d07</vt:lpwstr>
  </property>
  <property fmtid="{D5CDD505-2E9C-101B-9397-08002B2CF9AE}" pid="5" name="hf95c8e4ce864401a0ed1e6e433dc46e">
    <vt:lpwstr/>
  </property>
  <property fmtid="{D5CDD505-2E9C-101B-9397-08002B2CF9AE}" pid="6" name="ContentTypeId">
    <vt:lpwstr>0x010100502CDB7A0A91F2418536AA9171EEDEB52600929533C3BA86F243920BDB588775D2C5</vt:lpwstr>
  </property>
  <property fmtid="{D5CDD505-2E9C-101B-9397-08002B2CF9AE}" pid="7" name="Beslutsfattare0">
    <vt:lpwstr/>
  </property>
  <property fmtid="{D5CDD505-2E9C-101B-9397-08002B2CF9AE}" pid="8" name="abc491f40c194aeca9d489bc3b2652f5">
    <vt:lpwstr>Hela Pensionsmyndigheten|1eaa11e7-d736-4537-b624-27e16bb1c838</vt:lpwstr>
  </property>
  <property fmtid="{D5CDD505-2E9C-101B-9397-08002B2CF9AE}" pid="9" name="_dlc_DocIdItemGuid">
    <vt:lpwstr>31e32ee0-95e2-4648-b8cb-c5d5503e353d</vt:lpwstr>
  </property>
</Properties>
</file>